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11"/>
  </p:notesMasterIdLst>
  <p:sldIdLst>
    <p:sldId id="256" r:id="rId2"/>
    <p:sldId id="264" r:id="rId3"/>
    <p:sldId id="257" r:id="rId4"/>
    <p:sldId id="258" r:id="rId5"/>
    <p:sldId id="259" r:id="rId6"/>
    <p:sldId id="260" r:id="rId7"/>
    <p:sldId id="261" r:id="rId8"/>
    <p:sldId id="262" r:id="rId9"/>
    <p:sldId id="263" r:id="rId10"/>
  </p:sldIdLst>
  <p:sldSz cx="18288000" cy="10287000"/>
  <p:notesSz cx="6858000" cy="9144000"/>
  <p:embeddedFontLst>
    <p:embeddedFont>
      <p:font typeface="Baumans" panose="020B0604020202020204" charset="0"/>
      <p:regular r:id="rId12"/>
    </p:embeddedFon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Lato" panose="020F0502020204030203" pitchFamily="34" charset="0"/>
      <p:regular r:id="rId19"/>
      <p:bold r:id="rId20"/>
      <p:italic r:id="rId21"/>
      <p:boldItalic r:id="rId22"/>
    </p:embeddedFont>
    <p:embeddedFont>
      <p:font typeface="Raleway Black" pitchFamily="2" charset="0"/>
      <p:bold r:id="rId23"/>
      <p:boldItalic r:id="rId24"/>
    </p:embeddedFont>
    <p:embeddedFont>
      <p:font typeface="Roboto" panose="02000000000000000000" pitchFamily="2"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i7Jg3PCIEmkZUFHefphDskeA+cD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802"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jp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3.jpg>
</file>

<file path=ppt/media/image4.jpg>
</file>

<file path=ppt/media/image5.jpeg>
</file>

<file path=ppt/media/image6.png>
</file>

<file path=ppt/media/image7.jpg>
</file>

<file path=ppt/media/image8.pn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8301170dc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g18301170d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8f1407709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8f1407709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8bb02c5be6_0_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5" name="Google Shape;105;g18bb02c5be6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8bb02c5be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g18bb02c5b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8bb02c5be6_0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6" name="Google Shape;126;g18bb02c5be6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8bb02c5be6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8bb02c5be6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8301170dcf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8" name="Google Shape;148;g18301170dcf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8301170dcf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7" name="Google Shape;177;g18301170dc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D83CA-EE2F-6703-17F0-88418B3595A2}"/>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3" name="Subtitle 2">
            <a:extLst>
              <a:ext uri="{FF2B5EF4-FFF2-40B4-BE49-F238E27FC236}">
                <a16:creationId xmlns:a16="http://schemas.microsoft.com/office/drawing/2014/main" id="{AE7B7B43-456C-10D8-A43D-0464A7E8A017}"/>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673C248-4626-0D42-ACB8-A56062C9F71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26570F8F-E35C-3548-FCD3-421C21BE4A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76247A-35CD-5B69-F56B-013153893CA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64614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507F6-5229-C263-8CC6-108C3DEED2C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C964304-C6EC-7D0E-BCCE-8A621D96E2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177E70-47EE-2DE2-3570-C5F76537935E}"/>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0DEC258-42C3-88B3-EB9C-EE9F1155EA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96504D-E748-9EEE-675F-D361449351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61424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7D31C6-97FB-E4C4-282D-B1491AC76BB6}"/>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FAAF61D-8524-3706-56F1-AC6F6E0EA360}"/>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499D89-A50B-B2D3-024A-5B4B8DF3AF1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66017F1B-70AB-B002-B67C-6F4745CBD9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AA30C0-FFB7-1CFD-762E-F60BF4F9181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45487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85EE-476F-B48A-03F3-09332FAD184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74F49D-A397-1F31-EF09-38EF0E4111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27BA2B-D4AF-E7DF-3F25-835DF45E9B97}"/>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65ABFB8E-2003-B36F-2479-1A5EA07D26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3140D4-0F8A-2F03-674B-513F7234CA3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18295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A3593-C86F-0B3D-1FB4-26663403FB91}"/>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D6E3B5F-9386-FD55-4AF2-59A1DB5E7759}"/>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771C6D-FBC9-3AFC-8199-F19911D6387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28B68BC-FAC8-2CB5-FB92-AEB20A3DAD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F57FEA-1451-27D6-61F2-2673EC20B06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53776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FA72E-C983-6912-6B92-7A4BE77C07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C375F70-D6FA-CBAA-9F88-93747E19398F}"/>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F7D2EA5-76BA-7D58-3162-1D3BE9F45886}"/>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F03F73D-461B-227C-5DCA-0D45724E678A}"/>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0279B68B-F45B-2ED1-0168-1D7DFE3D10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5460FE1-F181-A671-94A9-FDF2FBF8C6C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7630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2DA2B-CECE-23FE-F6D6-36AD555B1D36}"/>
              </a:ext>
            </a:extLst>
          </p:cNvPr>
          <p:cNvSpPr>
            <a:spLocks noGrp="1"/>
          </p:cNvSpPr>
          <p:nvPr>
            <p:ph type="title"/>
          </p:nvPr>
        </p:nvSpPr>
        <p:spPr>
          <a:xfrm>
            <a:off x="1259682" y="547688"/>
            <a:ext cx="15773400" cy="198834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D82031A-19FF-4620-DD88-3D85C0347951}"/>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402DA154-AA9A-4DAB-C5CF-BF353F7F3384}"/>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A630375-40EE-CC9C-AB53-65D4D89BD1A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CFB3F57A-A4BE-E0EC-06D3-9E2EDD14877E}"/>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42BC565-6A5E-E8D4-0F87-A793E8E5E2CA}"/>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08EF9116-732F-3A31-74F1-4D2CF8A8EB5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478399-3780-A066-D766-CBC054A9C94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6807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2D823-BE63-1747-0A78-08FE46B9976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1E06986-DF93-2A88-1374-8FC8472AEAE6}"/>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C37EDE4F-99E1-2446-DAB0-CCD928AC7F6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2EC3A7D-EE88-62B4-3300-AF491957F0C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3748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4E96BB-203B-505E-1D92-9CA0442E5D5A}"/>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F6EEC552-09D8-DAEE-5B4A-3AC5688E2EF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8C2AC4A-437B-28D4-2A9D-AEE7DB29E03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49419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BB8A7-EAD3-7660-5C53-FADEE5B650BE}"/>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DACF971-6C18-0B36-1AE5-10CE80F78D5D}"/>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38D2A94-87CC-FC95-39B4-8BA6B0EFB324}"/>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55DB339D-E96D-7656-E089-8010B0BFE2C0}"/>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35D1A46E-0668-E4C5-D11F-7F58649E8B8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BCCB68-8F2B-C2B6-C327-BCF2386AD8F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47677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A4FFE-FCAC-2F92-049B-AA8041B7B7BD}"/>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032AFD5-DA3F-A7FB-D55A-F7A66A0094BF}"/>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IN"/>
          </a:p>
        </p:txBody>
      </p:sp>
      <p:sp>
        <p:nvSpPr>
          <p:cNvPr id="4" name="Text Placeholder 3">
            <a:extLst>
              <a:ext uri="{FF2B5EF4-FFF2-40B4-BE49-F238E27FC236}">
                <a16:creationId xmlns:a16="http://schemas.microsoft.com/office/drawing/2014/main" id="{86AF77FB-3346-EE3A-07AD-78A9B61B8AC2}"/>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9FA03A59-F93E-2615-D588-75FB75603C0D}"/>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E9FA38CD-E64C-6631-DB41-8216A86EE90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8E06BF8-4A1E-67A7-74CE-22FA17EE099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4846538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A62DBB-8A2F-7C97-CC9F-A649CE4D0ECD}"/>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01A6C8-2905-A951-A408-4DEB0B09A14F}"/>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B705C72-0A83-882C-2098-4EAC03B70BB4}"/>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7EDD966E-5DB0-1922-8B5D-BAB21A85E1C9}"/>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FAE7BE8-F380-DAEC-9969-2823D41BBCF1}"/>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213360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4.jp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jp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3"/>
        <p:cNvGrpSpPr/>
        <p:nvPr/>
      </p:nvGrpSpPr>
      <p:grpSpPr>
        <a:xfrm>
          <a:off x="0" y="0"/>
          <a:ext cx="0" cy="0"/>
          <a:chOff x="0" y="0"/>
          <a:chExt cx="0" cy="0"/>
        </a:xfrm>
      </p:grpSpPr>
      <p:cxnSp>
        <p:nvCxnSpPr>
          <p:cNvPr id="84" name="Google Shape;84;g18301170dcf_0_0"/>
          <p:cNvCxnSpPr/>
          <p:nvPr/>
        </p:nvCxnSpPr>
        <p:spPr>
          <a:xfrm>
            <a:off x="1028700" y="8368362"/>
            <a:ext cx="16230600" cy="0"/>
          </a:xfrm>
          <a:prstGeom prst="straightConnector1">
            <a:avLst/>
          </a:prstGeom>
          <a:noFill/>
          <a:ln w="19050" cap="flat" cmpd="sng">
            <a:solidFill>
              <a:srgbClr val="FFFFFF"/>
            </a:solidFill>
            <a:prstDash val="solid"/>
            <a:round/>
            <a:headEnd type="none" w="sm" len="sm"/>
            <a:tailEnd type="none" w="sm" len="sm"/>
          </a:ln>
        </p:spPr>
      </p:cxnSp>
      <p:sp>
        <p:nvSpPr>
          <p:cNvPr id="85" name="Google Shape;85;g18301170dcf_0_0"/>
          <p:cNvSpPr txBox="1"/>
          <p:nvPr/>
        </p:nvSpPr>
        <p:spPr>
          <a:xfrm>
            <a:off x="2956810" y="3466890"/>
            <a:ext cx="12374400" cy="2475000"/>
          </a:xfrm>
          <a:prstGeom prst="rect">
            <a:avLst/>
          </a:prstGeom>
          <a:noFill/>
          <a:ln>
            <a:noFill/>
          </a:ln>
        </p:spPr>
        <p:txBody>
          <a:bodyPr spcFirstLastPara="1" wrap="square" lIns="0" tIns="0" rIns="0" bIns="0" anchor="t" anchorCtr="0">
            <a:spAutoFit/>
          </a:bodyPr>
          <a:lstStyle/>
          <a:p>
            <a:pPr marL="0" marR="0" lvl="0" indent="0" algn="ctr" rtl="0">
              <a:lnSpc>
                <a:spcPct val="101000"/>
              </a:lnSpc>
              <a:spcBef>
                <a:spcPts val="0"/>
              </a:spcBef>
              <a:spcAft>
                <a:spcPts val="0"/>
              </a:spcAft>
              <a:buClr>
                <a:srgbClr val="000000"/>
              </a:buClr>
              <a:buSzPts val="8000"/>
              <a:buFont typeface="Arial"/>
              <a:buNone/>
            </a:pPr>
            <a:r>
              <a:rPr lang="en-US" sz="8000">
                <a:solidFill>
                  <a:srgbClr val="FFBD59"/>
                </a:solidFill>
                <a:highlight>
                  <a:srgbClr val="000000"/>
                </a:highlight>
                <a:latin typeface="Times New Roman"/>
                <a:ea typeface="Times New Roman"/>
                <a:cs typeface="Times New Roman"/>
                <a:sym typeface="Times New Roman"/>
              </a:rPr>
              <a:t>EMI </a:t>
            </a:r>
            <a:endParaRPr sz="8000">
              <a:solidFill>
                <a:srgbClr val="FFBD59"/>
              </a:solidFill>
              <a:highlight>
                <a:srgbClr val="000000"/>
              </a:highlight>
              <a:latin typeface="Times New Roman"/>
              <a:ea typeface="Times New Roman"/>
              <a:cs typeface="Times New Roman"/>
              <a:sym typeface="Times New Roman"/>
            </a:endParaRPr>
          </a:p>
          <a:p>
            <a:pPr marL="0" marR="0" lvl="0" indent="0" algn="ctr" rtl="0">
              <a:lnSpc>
                <a:spcPct val="101000"/>
              </a:lnSpc>
              <a:spcBef>
                <a:spcPts val="0"/>
              </a:spcBef>
              <a:spcAft>
                <a:spcPts val="0"/>
              </a:spcAft>
              <a:buClr>
                <a:srgbClr val="000000"/>
              </a:buClr>
              <a:buSzPts val="8000"/>
              <a:buFont typeface="Arial"/>
              <a:buNone/>
            </a:pPr>
            <a:r>
              <a:rPr lang="en-US" sz="8000">
                <a:solidFill>
                  <a:srgbClr val="FFBD59"/>
                </a:solidFill>
                <a:highlight>
                  <a:srgbClr val="000000"/>
                </a:highlight>
                <a:latin typeface="Times New Roman"/>
                <a:ea typeface="Times New Roman"/>
                <a:cs typeface="Times New Roman"/>
                <a:sym typeface="Times New Roman"/>
              </a:rPr>
              <a:t>WALLET</a:t>
            </a:r>
            <a:endParaRPr sz="8000">
              <a:solidFill>
                <a:srgbClr val="FFBD59"/>
              </a:solidFill>
              <a:highlight>
                <a:srgbClr val="000000"/>
              </a:highlight>
              <a:latin typeface="Times New Roman"/>
              <a:ea typeface="Times New Roman"/>
              <a:cs typeface="Times New Roman"/>
              <a:sym typeface="Times New Roman"/>
            </a:endParaRPr>
          </a:p>
        </p:txBody>
      </p:sp>
      <p:sp>
        <p:nvSpPr>
          <p:cNvPr id="86" name="Google Shape;86;g18301170dcf_0_0"/>
          <p:cNvSpPr txBox="1"/>
          <p:nvPr/>
        </p:nvSpPr>
        <p:spPr>
          <a:xfrm>
            <a:off x="3432085" y="7009025"/>
            <a:ext cx="11651700" cy="769500"/>
          </a:xfrm>
          <a:prstGeom prst="rect">
            <a:avLst/>
          </a:prstGeom>
          <a:noFill/>
          <a:ln>
            <a:noFill/>
          </a:ln>
        </p:spPr>
        <p:txBody>
          <a:bodyPr spcFirstLastPara="1" wrap="square" lIns="0" tIns="0" rIns="0" bIns="0" anchor="t" anchorCtr="0">
            <a:spAutoFit/>
          </a:bodyPr>
          <a:lstStyle/>
          <a:p>
            <a:pPr marL="0" marR="0" lvl="0" indent="0" algn="ctr" rtl="0">
              <a:lnSpc>
                <a:spcPct val="101000"/>
              </a:lnSpc>
              <a:spcBef>
                <a:spcPts val="0"/>
              </a:spcBef>
              <a:spcAft>
                <a:spcPts val="0"/>
              </a:spcAft>
              <a:buClr>
                <a:srgbClr val="000000"/>
              </a:buClr>
              <a:buSzPts val="5000"/>
              <a:buFont typeface="Arial"/>
              <a:buNone/>
            </a:pPr>
            <a:r>
              <a:rPr lang="en-US" sz="5000" b="0" i="0" u="none" strike="noStrike" cap="none">
                <a:solidFill>
                  <a:srgbClr val="0A86DF"/>
                </a:solidFill>
                <a:latin typeface="Raleway Black"/>
                <a:ea typeface="Raleway Black"/>
                <a:cs typeface="Raleway Black"/>
                <a:sym typeface="Raleway Black"/>
              </a:rPr>
              <a:t>REVA HACK 2022&lt;/&gt;</a:t>
            </a:r>
            <a:endParaRPr sz="1400" b="0" i="0" u="none" strike="noStrike" cap="none">
              <a:solidFill>
                <a:srgbClr val="000000"/>
              </a:solidFill>
              <a:latin typeface="Arial"/>
              <a:ea typeface="Arial"/>
              <a:cs typeface="Arial"/>
              <a:sym typeface="Arial"/>
            </a:endParaRPr>
          </a:p>
        </p:txBody>
      </p:sp>
      <p:sp>
        <p:nvSpPr>
          <p:cNvPr id="87" name="Google Shape;87;g18301170dcf_0_0"/>
          <p:cNvSpPr txBox="1"/>
          <p:nvPr/>
        </p:nvSpPr>
        <p:spPr>
          <a:xfrm>
            <a:off x="4308023" y="8716963"/>
            <a:ext cx="9672000" cy="11697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2000"/>
              <a:buFont typeface="Arial"/>
              <a:buNone/>
            </a:pPr>
            <a:r>
              <a:rPr lang="en-US" sz="2000" b="0" i="0" u="none" strike="noStrike" cap="none">
                <a:solidFill>
                  <a:srgbClr val="FFFFFF"/>
                </a:solidFill>
                <a:latin typeface="Arial"/>
                <a:ea typeface="Arial"/>
                <a:cs typeface="Arial"/>
                <a:sym typeface="Arial"/>
              </a:rPr>
              <a:t>48 Hours Hybrid International Hackathon</a:t>
            </a:r>
            <a:endParaRPr sz="1400" b="0" i="0" u="none" strike="noStrike" cap="none">
              <a:solidFill>
                <a:srgbClr val="000000"/>
              </a:solidFill>
              <a:latin typeface="Arial"/>
              <a:ea typeface="Arial"/>
              <a:cs typeface="Arial"/>
              <a:sym typeface="Arial"/>
            </a:endParaRPr>
          </a:p>
          <a:p>
            <a:pPr marL="0" marR="0" lvl="0" indent="0" algn="ctr" rtl="0">
              <a:lnSpc>
                <a:spcPct val="140000"/>
              </a:lnSpc>
              <a:spcBef>
                <a:spcPts val="0"/>
              </a:spcBef>
              <a:spcAft>
                <a:spcPts val="0"/>
              </a:spcAft>
              <a:buClr>
                <a:srgbClr val="000000"/>
              </a:buClr>
              <a:buSzPts val="2000"/>
              <a:buFont typeface="Arial"/>
              <a:buNone/>
            </a:pPr>
            <a:r>
              <a:rPr lang="en-US" sz="2000" b="0" i="0" u="none" strike="noStrike" cap="none">
                <a:solidFill>
                  <a:srgbClr val="FFFFFF"/>
                </a:solidFill>
                <a:latin typeface="Arial"/>
                <a:ea typeface="Arial"/>
                <a:cs typeface="Arial"/>
                <a:sym typeface="Arial"/>
              </a:rPr>
              <a:t>11th Nov - 13 th Nov</a:t>
            </a:r>
            <a:endParaRPr sz="1400" b="0" i="0" u="none" strike="noStrike" cap="none">
              <a:solidFill>
                <a:srgbClr val="000000"/>
              </a:solidFill>
              <a:latin typeface="Arial"/>
              <a:ea typeface="Arial"/>
              <a:cs typeface="Arial"/>
              <a:sym typeface="Arial"/>
            </a:endParaRPr>
          </a:p>
          <a:p>
            <a:pPr marL="0" marR="0" lvl="0" indent="0" algn="ctr" rtl="0">
              <a:lnSpc>
                <a:spcPct val="140000"/>
              </a:lnSpc>
              <a:spcBef>
                <a:spcPts val="0"/>
              </a:spcBef>
              <a:spcAft>
                <a:spcPts val="0"/>
              </a:spcAft>
              <a:buClr>
                <a:srgbClr val="000000"/>
              </a:buClr>
              <a:buSzPts val="2000"/>
              <a:buFont typeface="Arial"/>
              <a:buNone/>
            </a:pPr>
            <a:r>
              <a:rPr lang="en-US" sz="2000" b="0" i="0" u="none" strike="noStrike" cap="none">
                <a:solidFill>
                  <a:srgbClr val="FFFFFF"/>
                </a:solidFill>
                <a:latin typeface="Arial"/>
                <a:ea typeface="Arial"/>
                <a:cs typeface="Arial"/>
                <a:sym typeface="Arial"/>
              </a:rPr>
              <a:t>Venue: REVA University, Bengaluru</a:t>
            </a:r>
            <a:endParaRPr sz="1400" b="0" i="0" u="none" strike="noStrike" cap="none">
              <a:solidFill>
                <a:srgbClr val="000000"/>
              </a:solidFill>
              <a:latin typeface="Arial"/>
              <a:ea typeface="Arial"/>
              <a:cs typeface="Arial"/>
              <a:sym typeface="Arial"/>
            </a:endParaRPr>
          </a:p>
        </p:txBody>
      </p:sp>
      <p:pic>
        <p:nvPicPr>
          <p:cNvPr id="88" name="Google Shape;88;g18301170dcf_0_0"/>
          <p:cNvPicPr preferRelativeResize="0"/>
          <p:nvPr/>
        </p:nvPicPr>
        <p:blipFill rotWithShape="1">
          <a:blip r:embed="rId3">
            <a:alphaModFix/>
          </a:blip>
          <a:srcRect t="7175" r="6716"/>
          <a:stretch/>
        </p:blipFill>
        <p:spPr>
          <a:xfrm>
            <a:off x="15777798" y="0"/>
            <a:ext cx="2510203" cy="2497965"/>
          </a:xfrm>
          <a:prstGeom prst="rect">
            <a:avLst/>
          </a:prstGeom>
          <a:noFill/>
          <a:ln>
            <a:noFill/>
          </a:ln>
        </p:spPr>
      </p:pic>
      <p:sp>
        <p:nvSpPr>
          <p:cNvPr id="89" name="Google Shape;89;g18301170dcf_0_0"/>
          <p:cNvSpPr txBox="1"/>
          <p:nvPr/>
        </p:nvSpPr>
        <p:spPr>
          <a:xfrm>
            <a:off x="2106629" y="6042355"/>
            <a:ext cx="14074800" cy="4773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Clr>
                <a:srgbClr val="000000"/>
              </a:buClr>
              <a:buSzPts val="3100"/>
              <a:buFont typeface="Arial"/>
              <a:buNone/>
            </a:pPr>
            <a:r>
              <a:rPr lang="en-US" sz="3100">
                <a:solidFill>
                  <a:srgbClr val="FFFFFF"/>
                </a:solidFill>
                <a:latin typeface="Times New Roman"/>
                <a:ea typeface="Times New Roman"/>
                <a:cs typeface="Times New Roman"/>
                <a:sym typeface="Times New Roman"/>
              </a:rPr>
              <a:t>EVERY TRANSACTION MATTERS!</a:t>
            </a:r>
            <a:endParaRPr sz="1400" i="0" u="none" strike="noStrike" cap="none">
              <a:solidFill>
                <a:srgbClr val="FFFFFF"/>
              </a:solidFill>
              <a:latin typeface="Times New Roman"/>
              <a:ea typeface="Times New Roman"/>
              <a:cs typeface="Times New Roman"/>
              <a:sym typeface="Times New Roman"/>
            </a:endParaRPr>
          </a:p>
        </p:txBody>
      </p:sp>
      <p:sp>
        <p:nvSpPr>
          <p:cNvPr id="90" name="Google Shape;90;g18301170dcf_0_0"/>
          <p:cNvSpPr txBox="1"/>
          <p:nvPr/>
        </p:nvSpPr>
        <p:spPr>
          <a:xfrm>
            <a:off x="4930850" y="1901213"/>
            <a:ext cx="7884300" cy="1262100"/>
          </a:xfrm>
          <a:prstGeom prst="rect">
            <a:avLst/>
          </a:prstGeom>
          <a:noFill/>
          <a:ln>
            <a:noFill/>
          </a:ln>
        </p:spPr>
        <p:txBody>
          <a:bodyPr spcFirstLastPara="1" wrap="square" lIns="91425" tIns="91425" rIns="91425" bIns="91425" anchor="t" anchorCtr="0">
            <a:spAutoFit/>
          </a:bodyPr>
          <a:lstStyle/>
          <a:p>
            <a:pPr marL="0" marR="0" lvl="0" indent="0" algn="ctr" rtl="0">
              <a:lnSpc>
                <a:spcPct val="101000"/>
              </a:lnSpc>
              <a:spcBef>
                <a:spcPts val="0"/>
              </a:spcBef>
              <a:spcAft>
                <a:spcPts val="0"/>
              </a:spcAft>
              <a:buClr>
                <a:srgbClr val="000000"/>
              </a:buClr>
              <a:buSzPts val="7000"/>
              <a:buFont typeface="Arial"/>
              <a:buNone/>
            </a:pPr>
            <a:r>
              <a:rPr lang="en-US" sz="7000" b="0" i="0" u="none" strike="noStrike" cap="none">
                <a:solidFill>
                  <a:srgbClr val="FFFFFF"/>
                </a:solidFill>
                <a:latin typeface="Raleway Black"/>
                <a:ea typeface="Raleway Black"/>
                <a:cs typeface="Raleway Black"/>
                <a:sym typeface="Raleway Black"/>
              </a:rPr>
              <a:t>Team </a:t>
            </a:r>
            <a:r>
              <a:rPr lang="en-US" sz="7000">
                <a:solidFill>
                  <a:srgbClr val="FFFFFF"/>
                </a:solidFill>
                <a:latin typeface="Raleway Black"/>
                <a:ea typeface="Raleway Black"/>
                <a:cs typeface="Raleway Black"/>
                <a:sym typeface="Raleway Black"/>
              </a:rPr>
              <a:t>SAVS</a:t>
            </a:r>
            <a:endParaRPr sz="7000" b="0" i="0" u="none" strike="noStrike" cap="none">
              <a:solidFill>
                <a:srgbClr val="FFFFFF"/>
              </a:solidFill>
              <a:latin typeface="Raleway Black"/>
              <a:ea typeface="Raleway Black"/>
              <a:cs typeface="Raleway Black"/>
              <a:sym typeface="Raleway Black"/>
            </a:endParaRPr>
          </a:p>
        </p:txBody>
      </p:sp>
      <p:pic>
        <p:nvPicPr>
          <p:cNvPr id="91" name="Google Shape;91;g18301170dcf_0_0"/>
          <p:cNvPicPr preferRelativeResize="0"/>
          <p:nvPr/>
        </p:nvPicPr>
        <p:blipFill rotWithShape="1">
          <a:blip r:embed="rId4">
            <a:alphaModFix/>
          </a:blip>
          <a:srcRect t="71876"/>
          <a:stretch/>
        </p:blipFill>
        <p:spPr>
          <a:xfrm>
            <a:off x="3512450" y="0"/>
            <a:ext cx="18288000" cy="683125"/>
          </a:xfrm>
          <a:prstGeom prst="rect">
            <a:avLst/>
          </a:prstGeom>
          <a:noFill/>
          <a:ln>
            <a:noFill/>
          </a:ln>
        </p:spPr>
      </p:pic>
      <p:sp>
        <p:nvSpPr>
          <p:cNvPr id="92" name="Google Shape;92;g18301170dcf_0_0"/>
          <p:cNvSpPr txBox="1"/>
          <p:nvPr/>
        </p:nvSpPr>
        <p:spPr>
          <a:xfrm>
            <a:off x="2071700" y="7893850"/>
            <a:ext cx="16287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93" name="Google Shape;93;g18301170dcf_0_0"/>
          <p:cNvPicPr preferRelativeResize="0"/>
          <p:nvPr/>
        </p:nvPicPr>
        <p:blipFill rotWithShape="1">
          <a:blip r:embed="rId5">
            <a:alphaModFix/>
          </a:blip>
          <a:srcRect t="15326" b="17247"/>
          <a:stretch/>
        </p:blipFill>
        <p:spPr>
          <a:xfrm>
            <a:off x="7547000" y="329500"/>
            <a:ext cx="2651750" cy="1788175"/>
          </a:xfrm>
          <a:prstGeom prst="rect">
            <a:avLst/>
          </a:prstGeom>
          <a:noFill/>
          <a:ln>
            <a:noFill/>
          </a:ln>
        </p:spPr>
      </p:pic>
      <p:sp>
        <p:nvSpPr>
          <p:cNvPr id="2" name="Google Shape;108;g18bb02c5be6_0_83">
            <a:extLst>
              <a:ext uri="{FF2B5EF4-FFF2-40B4-BE49-F238E27FC236}">
                <a16:creationId xmlns:a16="http://schemas.microsoft.com/office/drawing/2014/main" id="{75B74B39-B626-85AE-E488-B5FFBD149C81}"/>
              </a:ext>
            </a:extLst>
          </p:cNvPr>
          <p:cNvSpPr txBox="1"/>
          <p:nvPr/>
        </p:nvSpPr>
        <p:spPr>
          <a:xfrm>
            <a:off x="1058601" y="634000"/>
            <a:ext cx="1803600" cy="559512"/>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dirty="0">
                <a:solidFill>
                  <a:srgbClr val="0A86DF"/>
                </a:solidFill>
                <a:latin typeface="Raleway Black"/>
                <a:ea typeface="Raleway Black"/>
                <a:cs typeface="Raleway Black"/>
                <a:sym typeface="Raleway Black"/>
              </a:rPr>
              <a:t>01</a:t>
            </a:r>
            <a:endParaRPr sz="3600" b="0" i="0" u="none" strike="noStrike" cap="none" dirty="0">
              <a:solidFill>
                <a:srgbClr val="000000"/>
              </a:solidFill>
              <a:latin typeface="Arial"/>
              <a:ea typeface="Arial"/>
              <a:cs typeface="Arial"/>
              <a:sym typeface="Arial"/>
            </a:endParaRPr>
          </a:p>
        </p:txBody>
      </p:sp>
      <p:sp>
        <p:nvSpPr>
          <p:cNvPr id="4" name="TextBox 3">
            <a:extLst>
              <a:ext uri="{FF2B5EF4-FFF2-40B4-BE49-F238E27FC236}">
                <a16:creationId xmlns:a16="http://schemas.microsoft.com/office/drawing/2014/main" id="{253722B8-77BB-8B71-580E-8E274C84396D}"/>
              </a:ext>
            </a:extLst>
          </p:cNvPr>
          <p:cNvSpPr txBox="1"/>
          <p:nvPr/>
        </p:nvSpPr>
        <p:spPr>
          <a:xfrm>
            <a:off x="-3421834" y="518675"/>
            <a:ext cx="9487510" cy="359907"/>
          </a:xfrm>
          <a:prstGeom prst="rect">
            <a:avLst/>
          </a:prstGeom>
          <a:noFill/>
        </p:spPr>
        <p:txBody>
          <a:bodyPr wrap="square">
            <a:spAutoFit/>
          </a:bodyPr>
          <a:lstStyle/>
          <a:p>
            <a:pPr marL="0" marR="0" lvl="0" indent="0" algn="ctr" rtl="0">
              <a:lnSpc>
                <a:spcPct val="100998"/>
              </a:lnSpc>
              <a:spcBef>
                <a:spcPts val="0"/>
              </a:spcBef>
              <a:spcAft>
                <a:spcPts val="0"/>
              </a:spcAft>
              <a:buClr>
                <a:srgbClr val="000000"/>
              </a:buClr>
              <a:buSzPts val="2400"/>
              <a:buFont typeface="Arial"/>
              <a:buNone/>
            </a:pPr>
            <a:r>
              <a:rPr lang="en-US" sz="1800" b="0" i="0" u="none" strike="noStrike" cap="none" dirty="0">
                <a:solidFill>
                  <a:srgbClr val="FFFFFF"/>
                </a:solidFill>
                <a:latin typeface="Roboto"/>
                <a:ea typeface="Roboto"/>
                <a:cs typeface="Roboto"/>
                <a:sym typeface="Roboto"/>
              </a:rPr>
              <a:t>Page</a:t>
            </a:r>
            <a:endParaRPr lang="en-US" sz="1800" b="0" i="0" u="none" strike="noStrike" cap="none" dirty="0">
              <a:solidFill>
                <a:srgbClr val="000000"/>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10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
              <a:schemeClr val="tx1"/>
            </a:gs>
            <a:gs pos="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DE5C6-8A6D-8443-D3E4-FDE33DF26B72}"/>
              </a:ext>
            </a:extLst>
          </p:cNvPr>
          <p:cNvSpPr>
            <a:spLocks noGrp="1"/>
          </p:cNvSpPr>
          <p:nvPr>
            <p:ph type="title"/>
          </p:nvPr>
        </p:nvSpPr>
        <p:spPr/>
        <p:txBody>
          <a:bodyPr/>
          <a:lstStyle/>
          <a:p>
            <a:r>
              <a:rPr lang="en-US" dirty="0">
                <a:solidFill>
                  <a:schemeClr val="bg1"/>
                </a:solidFill>
              </a:rPr>
              <a:t>PROBLEM STATEMENT</a:t>
            </a:r>
            <a:endParaRPr lang="en-IN" dirty="0">
              <a:solidFill>
                <a:schemeClr val="bg1"/>
              </a:solidFill>
            </a:endParaRPr>
          </a:p>
        </p:txBody>
      </p:sp>
      <p:pic>
        <p:nvPicPr>
          <p:cNvPr id="3" name="Google Shape;88;g18301170dcf_0_0">
            <a:extLst>
              <a:ext uri="{FF2B5EF4-FFF2-40B4-BE49-F238E27FC236}">
                <a16:creationId xmlns:a16="http://schemas.microsoft.com/office/drawing/2014/main" id="{F6214621-1810-FDC4-1236-DFC5A5A07B71}"/>
              </a:ext>
            </a:extLst>
          </p:cNvPr>
          <p:cNvPicPr preferRelativeResize="0"/>
          <p:nvPr/>
        </p:nvPicPr>
        <p:blipFill rotWithShape="1">
          <a:blip r:embed="rId4">
            <a:alphaModFix/>
          </a:blip>
          <a:srcRect t="7175" r="6716"/>
          <a:stretch/>
        </p:blipFill>
        <p:spPr>
          <a:xfrm>
            <a:off x="15777798" y="0"/>
            <a:ext cx="2510203" cy="2497965"/>
          </a:xfrm>
          <a:prstGeom prst="rect">
            <a:avLst/>
          </a:prstGeom>
          <a:noFill/>
          <a:ln>
            <a:noFill/>
          </a:ln>
        </p:spPr>
      </p:pic>
      <p:sp>
        <p:nvSpPr>
          <p:cNvPr id="5" name="TextBox 4">
            <a:extLst>
              <a:ext uri="{FF2B5EF4-FFF2-40B4-BE49-F238E27FC236}">
                <a16:creationId xmlns:a16="http://schemas.microsoft.com/office/drawing/2014/main" id="{4B86F767-7AE8-1C32-CA46-00BC7770381B}"/>
              </a:ext>
            </a:extLst>
          </p:cNvPr>
          <p:cNvSpPr txBox="1"/>
          <p:nvPr/>
        </p:nvSpPr>
        <p:spPr>
          <a:xfrm>
            <a:off x="10112188" y="808092"/>
            <a:ext cx="9144000" cy="440890"/>
          </a:xfrm>
          <a:prstGeom prst="rect">
            <a:avLst/>
          </a:prstGeom>
          <a:noFill/>
        </p:spPr>
        <p:txBody>
          <a:bodyPr wrap="square">
            <a:spAutoFit/>
          </a:bodyPr>
          <a:lstStyle/>
          <a:p>
            <a:pPr marL="0" marR="0" lvl="0" indent="0" algn="ctr" rtl="0">
              <a:lnSpc>
                <a:spcPct val="139958"/>
              </a:lnSpc>
              <a:spcBef>
                <a:spcPts val="0"/>
              </a:spcBef>
              <a:spcAft>
                <a:spcPts val="0"/>
              </a:spcAft>
              <a:buClr>
                <a:srgbClr val="000000"/>
              </a:buClr>
              <a:buSzPts val="2000"/>
              <a:buFont typeface="Arial"/>
              <a:buNone/>
            </a:pPr>
            <a:r>
              <a:rPr lang="en-US" sz="1800" b="0" i="0" u="none" strike="noStrike" cap="none" dirty="0">
                <a:solidFill>
                  <a:srgbClr val="FFFFFF"/>
                </a:solidFill>
                <a:latin typeface="Roboto"/>
                <a:ea typeface="Roboto"/>
                <a:cs typeface="Roboto"/>
                <a:sym typeface="Roboto"/>
              </a:rPr>
              <a:t>REVA HACK 2022 &lt;/&gt;</a:t>
            </a:r>
            <a:endParaRPr lang="en-US" sz="1800" b="0" i="0" u="none" strike="noStrike" cap="none" dirty="0">
              <a:solidFill>
                <a:srgbClr val="000000"/>
              </a:solidFill>
              <a:latin typeface="Roboto"/>
              <a:ea typeface="Roboto"/>
              <a:cs typeface="Roboto"/>
              <a:sym typeface="Roboto"/>
            </a:endParaRPr>
          </a:p>
        </p:txBody>
      </p:sp>
      <p:sp>
        <p:nvSpPr>
          <p:cNvPr id="6" name="TextBox 5">
            <a:extLst>
              <a:ext uri="{FF2B5EF4-FFF2-40B4-BE49-F238E27FC236}">
                <a16:creationId xmlns:a16="http://schemas.microsoft.com/office/drawing/2014/main" id="{AE83AC45-E76B-FA68-C6FB-B07446F2EA7F}"/>
              </a:ext>
            </a:extLst>
          </p:cNvPr>
          <p:cNvSpPr txBox="1"/>
          <p:nvPr/>
        </p:nvSpPr>
        <p:spPr>
          <a:xfrm>
            <a:off x="1034260" y="1973539"/>
            <a:ext cx="14966578" cy="1569660"/>
          </a:xfrm>
          <a:prstGeom prst="rect">
            <a:avLst/>
          </a:prstGeom>
          <a:noFill/>
        </p:spPr>
        <p:txBody>
          <a:bodyPr wrap="square" rtlCol="0">
            <a:spAutoFit/>
          </a:bodyPr>
          <a:lstStyle/>
          <a:p>
            <a:r>
              <a:rPr lang="en-US" sz="4800" b="1" u="sng" dirty="0">
                <a:solidFill>
                  <a:schemeClr val="accent1">
                    <a:lumMod val="40000"/>
                    <a:lumOff val="60000"/>
                  </a:schemeClr>
                </a:solidFill>
              </a:rPr>
              <a:t>Money management system and lack of people who are investing there money to grow </a:t>
            </a:r>
            <a:endParaRPr lang="en-IN" sz="4800" b="1" u="sng" dirty="0">
              <a:solidFill>
                <a:schemeClr val="accent1">
                  <a:lumMod val="40000"/>
                  <a:lumOff val="60000"/>
                </a:schemeClr>
              </a:solidFill>
            </a:endParaRPr>
          </a:p>
        </p:txBody>
      </p:sp>
      <p:sp>
        <p:nvSpPr>
          <p:cNvPr id="8" name="Oval 7">
            <a:extLst>
              <a:ext uri="{FF2B5EF4-FFF2-40B4-BE49-F238E27FC236}">
                <a16:creationId xmlns:a16="http://schemas.microsoft.com/office/drawing/2014/main" id="{5B56B247-0364-A348-9744-E1D190E57A2C}"/>
              </a:ext>
            </a:extLst>
          </p:cNvPr>
          <p:cNvSpPr/>
          <p:nvPr/>
        </p:nvSpPr>
        <p:spPr>
          <a:xfrm>
            <a:off x="12794877" y="2719860"/>
            <a:ext cx="5136777" cy="33752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C2367272-2FEC-6A76-8B7B-578345E88D3D}"/>
              </a:ext>
            </a:extLst>
          </p:cNvPr>
          <p:cNvSpPr txBox="1"/>
          <p:nvPr/>
        </p:nvSpPr>
        <p:spPr>
          <a:xfrm>
            <a:off x="13484038" y="3205927"/>
            <a:ext cx="3758453" cy="2123658"/>
          </a:xfrm>
          <a:prstGeom prst="rect">
            <a:avLst/>
          </a:prstGeom>
          <a:noFill/>
        </p:spPr>
        <p:txBody>
          <a:bodyPr wrap="square" rtlCol="0">
            <a:spAutoFit/>
          </a:bodyPr>
          <a:lstStyle/>
          <a:p>
            <a:pPr algn="ctr"/>
            <a:r>
              <a:rPr lang="en-US" sz="4400" dirty="0">
                <a:solidFill>
                  <a:srgbClr val="FFFF00"/>
                </a:solidFill>
              </a:rPr>
              <a:t>Lot of opportunity to make money</a:t>
            </a:r>
            <a:endParaRPr lang="en-IN" sz="4400" dirty="0">
              <a:solidFill>
                <a:srgbClr val="FFFF00"/>
              </a:solidFill>
            </a:endParaRPr>
          </a:p>
        </p:txBody>
      </p:sp>
      <p:sp>
        <p:nvSpPr>
          <p:cNvPr id="10" name="TextBox 9">
            <a:extLst>
              <a:ext uri="{FF2B5EF4-FFF2-40B4-BE49-F238E27FC236}">
                <a16:creationId xmlns:a16="http://schemas.microsoft.com/office/drawing/2014/main" id="{04A25CF3-95A3-D7A8-1269-C5E0E16C12F0}"/>
              </a:ext>
            </a:extLst>
          </p:cNvPr>
          <p:cNvSpPr txBox="1"/>
          <p:nvPr/>
        </p:nvSpPr>
        <p:spPr>
          <a:xfrm>
            <a:off x="356346" y="3700648"/>
            <a:ext cx="12001501" cy="4401205"/>
          </a:xfrm>
          <a:prstGeom prst="rect">
            <a:avLst/>
          </a:prstGeom>
          <a:noFill/>
        </p:spPr>
        <p:txBody>
          <a:bodyPr wrap="square" rtlCol="0">
            <a:spAutoFit/>
          </a:bodyPr>
          <a:lstStyle/>
          <a:p>
            <a:pPr marL="571500" indent="-571500" algn="just">
              <a:buFont typeface="Arial" panose="020B0604020202020204" pitchFamily="34" charset="0"/>
              <a:buChar char="•"/>
            </a:pPr>
            <a:r>
              <a:rPr lang="en-US" sz="2800" dirty="0">
                <a:solidFill>
                  <a:schemeClr val="bg1"/>
                </a:solidFill>
              </a:rPr>
              <a:t>Only 7% of Indian investing in stocks. </a:t>
            </a:r>
            <a:r>
              <a:rPr lang="en-IN" sz="2800" dirty="0">
                <a:solidFill>
                  <a:schemeClr val="bg1"/>
                </a:solidFill>
              </a:rPr>
              <a:t>  Why?  Because Most of them are busy in paying there EMI bills.</a:t>
            </a:r>
          </a:p>
          <a:p>
            <a:pPr marL="571500" indent="-571500" algn="just">
              <a:buFont typeface="Arial" panose="020B0604020202020204" pitchFamily="34" charset="0"/>
              <a:buChar char="•"/>
            </a:pPr>
            <a:r>
              <a:rPr lang="en-IN" sz="2800" dirty="0">
                <a:solidFill>
                  <a:schemeClr val="bg1"/>
                </a:solidFill>
              </a:rPr>
              <a:t>71%  of Indians are spending there salary to pay EMI bills.</a:t>
            </a:r>
          </a:p>
          <a:p>
            <a:pPr marL="571500" indent="-571500" algn="just">
              <a:buFont typeface="Arial" panose="020B0604020202020204" pitchFamily="34" charset="0"/>
              <a:buChar char="•"/>
            </a:pPr>
            <a:r>
              <a:rPr lang="en-IN" sz="2800" dirty="0">
                <a:solidFill>
                  <a:schemeClr val="bg1"/>
                </a:solidFill>
              </a:rPr>
              <a:t>Here in India ,people do have more than one source of income but they are not able to manage there money.</a:t>
            </a:r>
          </a:p>
          <a:p>
            <a:pPr marL="571500" indent="-571500" algn="just">
              <a:buFont typeface="Arial" panose="020B0604020202020204" pitchFamily="34" charset="0"/>
              <a:buChar char="•"/>
            </a:pPr>
            <a:r>
              <a:rPr lang="en-US" sz="2800" dirty="0">
                <a:solidFill>
                  <a:schemeClr val="bg1"/>
                </a:solidFill>
              </a:rPr>
              <a:t>We have never thought that we can actually convert those other source of income to pay our big EMIs and we are always stick to pay via salary.</a:t>
            </a:r>
          </a:p>
          <a:p>
            <a:pPr marL="571500" indent="-571500" algn="just">
              <a:buFont typeface="Arial" panose="020B0604020202020204" pitchFamily="34" charset="0"/>
              <a:buChar char="•"/>
            </a:pPr>
            <a:r>
              <a:rPr lang="en-US" sz="2800" dirty="0">
                <a:solidFill>
                  <a:schemeClr val="bg1"/>
                </a:solidFill>
              </a:rPr>
              <a:t>So, introducing to you </a:t>
            </a:r>
            <a:r>
              <a:rPr lang="en-US" sz="2800" b="1" u="sng" dirty="0">
                <a:solidFill>
                  <a:schemeClr val="accent4">
                    <a:lumMod val="60000"/>
                    <a:lumOff val="40000"/>
                  </a:schemeClr>
                </a:solidFill>
              </a:rPr>
              <a:t>EMI wallet</a:t>
            </a:r>
            <a:r>
              <a:rPr lang="en-US" sz="2800" dirty="0">
                <a:solidFill>
                  <a:schemeClr val="bg1"/>
                </a:solidFill>
              </a:rPr>
              <a:t>, an application which will help you to pay your money on time without any penalty and grow your money if you invest it.</a:t>
            </a:r>
          </a:p>
        </p:txBody>
      </p:sp>
      <p:pic>
        <p:nvPicPr>
          <p:cNvPr id="11" name="Google Shape;112;g18bb02c5be6_0_83">
            <a:extLst>
              <a:ext uri="{FF2B5EF4-FFF2-40B4-BE49-F238E27FC236}">
                <a16:creationId xmlns:a16="http://schemas.microsoft.com/office/drawing/2014/main" id="{C98F16CE-B630-CB5F-1039-CD46B8B5E997}"/>
              </a:ext>
            </a:extLst>
          </p:cNvPr>
          <p:cNvPicPr preferRelativeResize="0"/>
          <p:nvPr/>
        </p:nvPicPr>
        <p:blipFill rotWithShape="1">
          <a:blip r:embed="rId5">
            <a:alphaModFix/>
          </a:blip>
          <a:srcRect/>
          <a:stretch/>
        </p:blipFill>
        <p:spPr>
          <a:xfrm>
            <a:off x="1615379" y="7862441"/>
            <a:ext cx="2001881" cy="2048041"/>
          </a:xfrm>
          <a:prstGeom prst="rect">
            <a:avLst/>
          </a:prstGeom>
          <a:noFill/>
          <a:ln>
            <a:noFill/>
          </a:ln>
        </p:spPr>
      </p:pic>
      <p:pic>
        <p:nvPicPr>
          <p:cNvPr id="1026" name="Picture 2" descr="Premium Photo | Angry irritated evil selfconfident handsome man tells with  someone using video call at phone sitting at home attractive guy hates  operation mobile crash problems time to buy new device">
            <a:extLst>
              <a:ext uri="{FF2B5EF4-FFF2-40B4-BE49-F238E27FC236}">
                <a16:creationId xmlns:a16="http://schemas.microsoft.com/office/drawing/2014/main" id="{800CE73B-5AC7-8D09-DB17-D90D8DB484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72641" y="7691271"/>
            <a:ext cx="3355186" cy="223633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510E220C-5A7C-3F17-A69E-353DA6281D57}"/>
              </a:ext>
            </a:extLst>
          </p:cNvPr>
          <p:cNvSpPr txBox="1"/>
          <p:nvPr/>
        </p:nvSpPr>
        <p:spPr>
          <a:xfrm>
            <a:off x="7050234" y="7640188"/>
            <a:ext cx="1343354" cy="923330"/>
          </a:xfrm>
          <a:prstGeom prst="rect">
            <a:avLst/>
          </a:prstGeom>
          <a:noFill/>
        </p:spPr>
        <p:txBody>
          <a:bodyPr wrap="square" rtlCol="0">
            <a:spAutoFit/>
          </a:bodyPr>
          <a:lstStyle/>
          <a:p>
            <a:r>
              <a:rPr lang="en-US" b="1" u="sng" dirty="0">
                <a:solidFill>
                  <a:schemeClr val="bg2">
                    <a:lumMod val="10000"/>
                  </a:schemeClr>
                </a:solidFill>
              </a:rPr>
              <a:t>Half salary</a:t>
            </a:r>
          </a:p>
          <a:p>
            <a:r>
              <a:rPr lang="en-US" b="1" u="sng" dirty="0">
                <a:solidFill>
                  <a:schemeClr val="bg2">
                    <a:lumMod val="10000"/>
                  </a:schemeClr>
                </a:solidFill>
              </a:rPr>
              <a:t>Gone for EMI</a:t>
            </a:r>
            <a:endParaRPr lang="en-IN" b="1" u="sng" dirty="0">
              <a:solidFill>
                <a:schemeClr val="bg2">
                  <a:lumMod val="10000"/>
                </a:schemeClr>
              </a:solidFill>
            </a:endParaRPr>
          </a:p>
        </p:txBody>
      </p:sp>
      <p:sp>
        <p:nvSpPr>
          <p:cNvPr id="16" name="Rectangle: Rounded Corners 15">
            <a:extLst>
              <a:ext uri="{FF2B5EF4-FFF2-40B4-BE49-F238E27FC236}">
                <a16:creationId xmlns:a16="http://schemas.microsoft.com/office/drawing/2014/main" id="{E7BB3948-6812-64E3-5A3F-838522F4AD2C}"/>
              </a:ext>
            </a:extLst>
          </p:cNvPr>
          <p:cNvSpPr/>
          <p:nvPr/>
        </p:nvSpPr>
        <p:spPr>
          <a:xfrm>
            <a:off x="12468683" y="6077131"/>
            <a:ext cx="5819317" cy="141474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solidFill>
                <a:srgbClr val="00B050"/>
              </a:solidFill>
            </a:endParaRPr>
          </a:p>
        </p:txBody>
      </p:sp>
      <p:sp>
        <p:nvSpPr>
          <p:cNvPr id="17" name="TextBox 16">
            <a:extLst>
              <a:ext uri="{FF2B5EF4-FFF2-40B4-BE49-F238E27FC236}">
                <a16:creationId xmlns:a16="http://schemas.microsoft.com/office/drawing/2014/main" id="{CFD695B8-891A-A741-1CD2-5D0F4B86113F}"/>
              </a:ext>
            </a:extLst>
          </p:cNvPr>
          <p:cNvSpPr txBox="1"/>
          <p:nvPr/>
        </p:nvSpPr>
        <p:spPr>
          <a:xfrm>
            <a:off x="12995564" y="6414655"/>
            <a:ext cx="4936090" cy="1077218"/>
          </a:xfrm>
          <a:prstGeom prst="rect">
            <a:avLst/>
          </a:prstGeom>
          <a:noFill/>
        </p:spPr>
        <p:txBody>
          <a:bodyPr wrap="square" rtlCol="0">
            <a:spAutoFit/>
          </a:bodyPr>
          <a:lstStyle/>
          <a:p>
            <a:r>
              <a:rPr lang="en-US" sz="3200" b="1" u="sng" dirty="0">
                <a:solidFill>
                  <a:srgbClr val="FFFF00"/>
                </a:solidFill>
              </a:rPr>
              <a:t>Small amount----</a:t>
            </a:r>
            <a:r>
              <a:rPr lang="en-US" sz="3200" b="1" u="sng" dirty="0">
                <a:solidFill>
                  <a:srgbClr val="FFFF00"/>
                </a:solidFill>
                <a:sym typeface="Wingdings" panose="05000000000000000000" pitchFamily="2" charset="2"/>
              </a:rPr>
              <a:t>Big EMIs</a:t>
            </a:r>
            <a:endParaRPr lang="en-IN" sz="3200" b="1" u="sng" dirty="0">
              <a:solidFill>
                <a:srgbClr val="FFFF00"/>
              </a:solidFill>
            </a:endParaRPr>
          </a:p>
          <a:p>
            <a:endParaRPr lang="en-IN" sz="3200" b="1" u="sng" dirty="0">
              <a:solidFill>
                <a:srgbClr val="FFFF00"/>
              </a:solidFill>
            </a:endParaRPr>
          </a:p>
        </p:txBody>
      </p:sp>
      <p:pic>
        <p:nvPicPr>
          <p:cNvPr id="19" name="WhatsApp Video 2022-11-11 at 10.25.51 PM">
            <a:hlinkClick r:id="" action="ppaction://media"/>
            <a:extLst>
              <a:ext uri="{FF2B5EF4-FFF2-40B4-BE49-F238E27FC236}">
                <a16:creationId xmlns:a16="http://schemas.microsoft.com/office/drawing/2014/main" id="{708A74F5-0FE3-B950-B28F-339332C6C10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889" t="8562" r="-1889" b="30214"/>
          <a:stretch/>
        </p:blipFill>
        <p:spPr>
          <a:xfrm>
            <a:off x="12831419" y="7154348"/>
            <a:ext cx="2682875" cy="2871457"/>
          </a:xfrm>
          <a:prstGeom prst="rect">
            <a:avLst/>
          </a:prstGeom>
        </p:spPr>
      </p:pic>
      <p:sp>
        <p:nvSpPr>
          <p:cNvPr id="20" name="Google Shape;99;g18f14077092_0_2">
            <a:extLst>
              <a:ext uri="{FF2B5EF4-FFF2-40B4-BE49-F238E27FC236}">
                <a16:creationId xmlns:a16="http://schemas.microsoft.com/office/drawing/2014/main" id="{FADCA9A7-C601-A25A-08F7-CCC68459F0C6}"/>
              </a:ext>
            </a:extLst>
          </p:cNvPr>
          <p:cNvSpPr txBox="1"/>
          <p:nvPr/>
        </p:nvSpPr>
        <p:spPr>
          <a:xfrm>
            <a:off x="-293882" y="190794"/>
            <a:ext cx="2025700" cy="373051"/>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dirty="0">
                <a:solidFill>
                  <a:srgbClr val="FFFFFF"/>
                </a:solidFill>
                <a:latin typeface="Roboto"/>
                <a:ea typeface="Roboto"/>
                <a:cs typeface="Roboto"/>
                <a:sym typeface="Roboto"/>
              </a:rPr>
              <a:t>Page</a:t>
            </a:r>
            <a:endParaRPr sz="2400" b="0" i="0" u="none" strike="noStrike" cap="none" dirty="0">
              <a:solidFill>
                <a:srgbClr val="000000"/>
              </a:solidFill>
              <a:latin typeface="Roboto"/>
              <a:ea typeface="Roboto"/>
              <a:cs typeface="Roboto"/>
              <a:sym typeface="Roboto"/>
            </a:endParaRPr>
          </a:p>
        </p:txBody>
      </p:sp>
      <p:sp>
        <p:nvSpPr>
          <p:cNvPr id="22" name="TextBox 21">
            <a:extLst>
              <a:ext uri="{FF2B5EF4-FFF2-40B4-BE49-F238E27FC236}">
                <a16:creationId xmlns:a16="http://schemas.microsoft.com/office/drawing/2014/main" id="{C442CCB0-B1C5-A074-2B75-7274E5AE6B4E}"/>
              </a:ext>
            </a:extLst>
          </p:cNvPr>
          <p:cNvSpPr txBox="1"/>
          <p:nvPr/>
        </p:nvSpPr>
        <p:spPr>
          <a:xfrm>
            <a:off x="-3461559" y="281307"/>
            <a:ext cx="9774380" cy="503792"/>
          </a:xfrm>
          <a:prstGeom prst="rect">
            <a:avLst/>
          </a:prstGeom>
          <a:noFill/>
        </p:spPr>
        <p:txBody>
          <a:bodyPr wrap="square">
            <a:spAutoFit/>
          </a:bodyPr>
          <a:lstStyle/>
          <a:p>
            <a:pPr marL="0" marR="0" lvl="0" indent="0" algn="ctr" rtl="0">
              <a:lnSpc>
                <a:spcPct val="100998"/>
              </a:lnSpc>
              <a:spcBef>
                <a:spcPts val="0"/>
              </a:spcBef>
              <a:spcAft>
                <a:spcPts val="0"/>
              </a:spcAft>
              <a:buClr>
                <a:srgbClr val="000000"/>
              </a:buClr>
              <a:buSzPts val="3600"/>
              <a:buFont typeface="Arial"/>
              <a:buNone/>
            </a:pPr>
            <a:r>
              <a:rPr lang="en-US" sz="2800" b="0" i="0" u="none" strike="noStrike" cap="none" dirty="0">
                <a:solidFill>
                  <a:srgbClr val="0A86DF"/>
                </a:solidFill>
                <a:latin typeface="Raleway Black"/>
                <a:ea typeface="Raleway Black"/>
                <a:cs typeface="Raleway Black"/>
                <a:sym typeface="Raleway Black"/>
              </a:rPr>
              <a:t>02</a:t>
            </a:r>
            <a:endParaRPr lang="en-US" sz="28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725838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4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7"/>
        <p:cNvGrpSpPr/>
        <p:nvPr/>
      </p:nvGrpSpPr>
      <p:grpSpPr>
        <a:xfrm>
          <a:off x="0" y="0"/>
          <a:ext cx="0" cy="0"/>
          <a:chOff x="0" y="0"/>
          <a:chExt cx="0" cy="0"/>
        </a:xfrm>
      </p:grpSpPr>
      <p:sp>
        <p:nvSpPr>
          <p:cNvPr id="98" name="Google Shape;98;g18f14077092_0_2"/>
          <p:cNvSpPr txBox="1"/>
          <p:nvPr/>
        </p:nvSpPr>
        <p:spPr>
          <a:xfrm>
            <a:off x="451024" y="190794"/>
            <a:ext cx="1803600" cy="559512"/>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dirty="0">
                <a:solidFill>
                  <a:srgbClr val="0A86DF"/>
                </a:solidFill>
                <a:latin typeface="Raleway Black"/>
                <a:ea typeface="Raleway Black"/>
                <a:cs typeface="Raleway Black"/>
                <a:sym typeface="Raleway Black"/>
              </a:rPr>
              <a:t>03</a:t>
            </a:r>
            <a:endParaRPr sz="3600" b="0" i="0" u="none" strike="noStrike" cap="none" dirty="0">
              <a:solidFill>
                <a:srgbClr val="000000"/>
              </a:solidFill>
              <a:latin typeface="Arial"/>
              <a:ea typeface="Arial"/>
              <a:cs typeface="Arial"/>
              <a:sym typeface="Arial"/>
            </a:endParaRPr>
          </a:p>
        </p:txBody>
      </p:sp>
      <p:sp>
        <p:nvSpPr>
          <p:cNvPr id="99" name="Google Shape;99;g18f14077092_0_2"/>
          <p:cNvSpPr txBox="1"/>
          <p:nvPr/>
        </p:nvSpPr>
        <p:spPr>
          <a:xfrm>
            <a:off x="-293882" y="190794"/>
            <a:ext cx="1911300" cy="3693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dirty="0">
                <a:solidFill>
                  <a:srgbClr val="FFFFFF"/>
                </a:solidFill>
                <a:latin typeface="Roboto"/>
                <a:ea typeface="Roboto"/>
                <a:cs typeface="Roboto"/>
                <a:sym typeface="Roboto"/>
              </a:rPr>
              <a:t>Page</a:t>
            </a:r>
            <a:endParaRPr sz="2400" b="0" i="0" u="none" strike="noStrike" cap="none" dirty="0">
              <a:solidFill>
                <a:srgbClr val="000000"/>
              </a:solidFill>
              <a:latin typeface="Roboto"/>
              <a:ea typeface="Roboto"/>
              <a:cs typeface="Roboto"/>
              <a:sym typeface="Roboto"/>
            </a:endParaRPr>
          </a:p>
        </p:txBody>
      </p:sp>
      <p:sp>
        <p:nvSpPr>
          <p:cNvPr id="100" name="Google Shape;100;g18f14077092_0_2"/>
          <p:cNvSpPr txBox="1"/>
          <p:nvPr/>
        </p:nvSpPr>
        <p:spPr>
          <a:xfrm>
            <a:off x="747725" y="1064950"/>
            <a:ext cx="11850600" cy="112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100">
                <a:solidFill>
                  <a:schemeClr val="lt1"/>
                </a:solidFill>
                <a:latin typeface="Baumans"/>
                <a:ea typeface="Baumans"/>
                <a:cs typeface="Baumans"/>
                <a:sym typeface="Baumans"/>
              </a:rPr>
              <a:t>INTRODUCTION</a:t>
            </a:r>
            <a:endParaRPr sz="6100">
              <a:solidFill>
                <a:schemeClr val="lt1"/>
              </a:solidFill>
              <a:latin typeface="Baumans"/>
              <a:ea typeface="Baumans"/>
              <a:cs typeface="Baumans"/>
              <a:sym typeface="Baumans"/>
            </a:endParaRPr>
          </a:p>
        </p:txBody>
      </p:sp>
      <p:sp>
        <p:nvSpPr>
          <p:cNvPr id="101" name="Google Shape;101;g18f14077092_0_2"/>
          <p:cNvSpPr txBox="1"/>
          <p:nvPr/>
        </p:nvSpPr>
        <p:spPr>
          <a:xfrm>
            <a:off x="929000" y="2628400"/>
            <a:ext cx="9992400" cy="4987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US" sz="2400">
                <a:solidFill>
                  <a:schemeClr val="lt1"/>
                </a:solidFill>
                <a:latin typeface="Lato"/>
                <a:ea typeface="Lato"/>
                <a:cs typeface="Lato"/>
                <a:sym typeface="Lato"/>
              </a:rPr>
              <a:t>An app solely made for the users aiming to save up money for future investments. This app is based on the blockchain technology wherein only the necessary data and a certain amount of money is shared among the users.</a:t>
            </a:r>
            <a:endParaRPr sz="2400">
              <a:solidFill>
                <a:schemeClr val="lt1"/>
              </a:solidFill>
              <a:latin typeface="Lato"/>
              <a:ea typeface="Lato"/>
              <a:cs typeface="Lato"/>
              <a:sym typeface="Lato"/>
            </a:endParaRPr>
          </a:p>
          <a:p>
            <a:pPr marL="0" lvl="0" indent="0" algn="l" rtl="0">
              <a:lnSpc>
                <a:spcPct val="150000"/>
              </a:lnSpc>
              <a:spcBef>
                <a:spcPts val="0"/>
              </a:spcBef>
              <a:spcAft>
                <a:spcPts val="0"/>
              </a:spcAft>
              <a:buClr>
                <a:schemeClr val="dk1"/>
              </a:buClr>
              <a:buSzPts val="1100"/>
              <a:buFont typeface="Arial"/>
              <a:buNone/>
            </a:pPr>
            <a:r>
              <a:rPr lang="en-US" sz="2400">
                <a:solidFill>
                  <a:schemeClr val="lt1"/>
                </a:solidFill>
                <a:latin typeface="Lato"/>
                <a:ea typeface="Lato"/>
                <a:cs typeface="Lato"/>
                <a:sym typeface="Lato"/>
              </a:rPr>
              <a:t>Rather than spending the money on EMIs from salary or a single source of income, the money from other multiple sources are used up in paying the EMIs in the first few days of the month. The money from other sources of income are used to pay the EMIs as prioritized by the user.</a:t>
            </a:r>
            <a:endParaRPr sz="2400">
              <a:solidFill>
                <a:schemeClr val="lt1"/>
              </a:solidFill>
              <a:latin typeface="Lato"/>
              <a:ea typeface="Lato"/>
              <a:cs typeface="Lato"/>
              <a:sym typeface="Lato"/>
            </a:endParaRPr>
          </a:p>
          <a:p>
            <a:pPr marL="0" lvl="0" indent="0" algn="l" rtl="0">
              <a:lnSpc>
                <a:spcPct val="150000"/>
              </a:lnSpc>
              <a:spcBef>
                <a:spcPts val="0"/>
              </a:spcBef>
              <a:spcAft>
                <a:spcPts val="0"/>
              </a:spcAft>
              <a:buNone/>
            </a:pPr>
            <a:endParaRPr sz="2400">
              <a:solidFill>
                <a:schemeClr val="lt1"/>
              </a:solidFill>
              <a:latin typeface="Lato"/>
              <a:ea typeface="Lato"/>
              <a:cs typeface="Lato"/>
              <a:sym typeface="Lato"/>
            </a:endParaRPr>
          </a:p>
        </p:txBody>
      </p:sp>
      <p:pic>
        <p:nvPicPr>
          <p:cNvPr id="102" name="Google Shape;102;g18f14077092_0_2"/>
          <p:cNvPicPr preferRelativeResize="0"/>
          <p:nvPr/>
        </p:nvPicPr>
        <p:blipFill rotWithShape="1">
          <a:blip r:embed="rId3">
            <a:alphaModFix/>
          </a:blip>
          <a:srcRect l="14202" t="13240" r="37026" b="6899"/>
          <a:stretch/>
        </p:blipFill>
        <p:spPr>
          <a:xfrm>
            <a:off x="15839213" y="3268626"/>
            <a:ext cx="1672851" cy="1540775"/>
          </a:xfrm>
          <a:prstGeom prst="rect">
            <a:avLst/>
          </a:prstGeom>
          <a:noFill/>
          <a:ln>
            <a:noFill/>
          </a:ln>
        </p:spPr>
      </p:pic>
      <p:pic>
        <p:nvPicPr>
          <p:cNvPr id="2" name="Google Shape;88;g18301170dcf_0_0">
            <a:extLst>
              <a:ext uri="{FF2B5EF4-FFF2-40B4-BE49-F238E27FC236}">
                <a16:creationId xmlns:a16="http://schemas.microsoft.com/office/drawing/2014/main" id="{1BF24ED4-2AEF-7EF2-641C-64F415CE13CB}"/>
              </a:ext>
            </a:extLst>
          </p:cNvPr>
          <p:cNvPicPr preferRelativeResize="0"/>
          <p:nvPr/>
        </p:nvPicPr>
        <p:blipFill rotWithShape="1">
          <a:blip r:embed="rId4">
            <a:alphaModFix/>
          </a:blip>
          <a:srcRect t="7175" r="6716"/>
          <a:stretch/>
        </p:blipFill>
        <p:spPr>
          <a:xfrm>
            <a:off x="15777797" y="0"/>
            <a:ext cx="2510203" cy="249796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6"/>
        <p:cNvGrpSpPr/>
        <p:nvPr/>
      </p:nvGrpSpPr>
      <p:grpSpPr>
        <a:xfrm>
          <a:off x="0" y="0"/>
          <a:ext cx="0" cy="0"/>
          <a:chOff x="0" y="0"/>
          <a:chExt cx="0" cy="0"/>
        </a:xfrm>
      </p:grpSpPr>
      <p:sp>
        <p:nvSpPr>
          <p:cNvPr id="107" name="Google Shape;107;g18bb02c5be6_0_83"/>
          <p:cNvSpPr txBox="1"/>
          <p:nvPr/>
        </p:nvSpPr>
        <p:spPr>
          <a:xfrm>
            <a:off x="551484" y="1541347"/>
            <a:ext cx="11043000" cy="939000"/>
          </a:xfrm>
          <a:prstGeom prst="rect">
            <a:avLst/>
          </a:prstGeom>
          <a:noFill/>
          <a:ln>
            <a:noFill/>
          </a:ln>
        </p:spPr>
        <p:txBody>
          <a:bodyPr spcFirstLastPara="1" wrap="square" lIns="0" tIns="0" rIns="0" bIns="0" anchor="t" anchorCtr="0">
            <a:spAutoFit/>
          </a:bodyPr>
          <a:lstStyle/>
          <a:p>
            <a:pPr marL="0" marR="0" lvl="0" indent="0" algn="l" rtl="0">
              <a:lnSpc>
                <a:spcPct val="100997"/>
              </a:lnSpc>
              <a:spcBef>
                <a:spcPts val="0"/>
              </a:spcBef>
              <a:spcAft>
                <a:spcPts val="0"/>
              </a:spcAft>
              <a:buClr>
                <a:srgbClr val="000000"/>
              </a:buClr>
              <a:buSzPts val="7200"/>
              <a:buFont typeface="Arial"/>
              <a:buNone/>
            </a:pPr>
            <a:r>
              <a:rPr lang="en-US" sz="6100" b="0" i="0" u="none" strike="noStrike" cap="none">
                <a:solidFill>
                  <a:srgbClr val="ECE5DD"/>
                </a:solidFill>
                <a:latin typeface="Baumans"/>
                <a:ea typeface="Baumans"/>
                <a:cs typeface="Baumans"/>
                <a:sym typeface="Baumans"/>
              </a:rPr>
              <a:t>SOLUTION</a:t>
            </a:r>
            <a:endParaRPr sz="6100" b="0" i="0" u="none" strike="noStrike" cap="none">
              <a:solidFill>
                <a:srgbClr val="ECE5DD"/>
              </a:solidFill>
              <a:latin typeface="Baumans"/>
              <a:ea typeface="Baumans"/>
              <a:cs typeface="Baumans"/>
              <a:sym typeface="Baumans"/>
            </a:endParaRPr>
          </a:p>
        </p:txBody>
      </p:sp>
      <p:sp>
        <p:nvSpPr>
          <p:cNvPr id="108" name="Google Shape;108;g18bb02c5be6_0_83"/>
          <p:cNvSpPr txBox="1"/>
          <p:nvPr/>
        </p:nvSpPr>
        <p:spPr>
          <a:xfrm>
            <a:off x="1058601" y="634000"/>
            <a:ext cx="1803600" cy="559512"/>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dirty="0">
                <a:solidFill>
                  <a:srgbClr val="0A86DF"/>
                </a:solidFill>
                <a:latin typeface="Raleway Black"/>
                <a:ea typeface="Raleway Black"/>
                <a:cs typeface="Raleway Black"/>
                <a:sym typeface="Raleway Black"/>
              </a:rPr>
              <a:t>04</a:t>
            </a:r>
            <a:endParaRPr sz="3600" b="0" i="0" u="none" strike="noStrike" cap="none" dirty="0">
              <a:solidFill>
                <a:srgbClr val="000000"/>
              </a:solidFill>
              <a:latin typeface="Arial"/>
              <a:ea typeface="Arial"/>
              <a:cs typeface="Arial"/>
              <a:sym typeface="Arial"/>
            </a:endParaRPr>
          </a:p>
        </p:txBody>
      </p:sp>
      <p:sp>
        <p:nvSpPr>
          <p:cNvPr id="109" name="Google Shape;109;g18bb02c5be6_0_83"/>
          <p:cNvSpPr txBox="1"/>
          <p:nvPr/>
        </p:nvSpPr>
        <p:spPr>
          <a:xfrm>
            <a:off x="206794" y="726408"/>
            <a:ext cx="1911300" cy="3693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dirty="0">
                <a:solidFill>
                  <a:srgbClr val="FFFFFF"/>
                </a:solidFill>
                <a:latin typeface="Roboto"/>
                <a:ea typeface="Roboto"/>
                <a:cs typeface="Roboto"/>
                <a:sym typeface="Roboto"/>
              </a:rPr>
              <a:t>Page</a:t>
            </a:r>
            <a:endParaRPr sz="2400" b="0" i="0" u="none" strike="noStrike" cap="none" dirty="0">
              <a:solidFill>
                <a:srgbClr val="000000"/>
              </a:solidFill>
              <a:latin typeface="Roboto"/>
              <a:ea typeface="Roboto"/>
              <a:cs typeface="Roboto"/>
              <a:sym typeface="Roboto"/>
            </a:endParaRPr>
          </a:p>
        </p:txBody>
      </p:sp>
      <p:sp>
        <p:nvSpPr>
          <p:cNvPr id="110" name="Google Shape;110;g18bb02c5be6_0_83"/>
          <p:cNvSpPr txBox="1"/>
          <p:nvPr/>
        </p:nvSpPr>
        <p:spPr>
          <a:xfrm>
            <a:off x="14013597" y="645794"/>
            <a:ext cx="3785100" cy="3078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Clr>
                <a:srgbClr val="000000"/>
              </a:buClr>
              <a:buSzPts val="2000"/>
              <a:buFont typeface="Arial"/>
              <a:buNone/>
            </a:pPr>
            <a:r>
              <a:rPr lang="en-US" sz="2000" b="0" i="0" u="none" strike="noStrike" cap="none" dirty="0">
                <a:solidFill>
                  <a:srgbClr val="FFFFFF"/>
                </a:solidFill>
                <a:latin typeface="Roboto"/>
                <a:ea typeface="Roboto"/>
                <a:cs typeface="Roboto"/>
                <a:sym typeface="Roboto"/>
              </a:rPr>
              <a:t>REVA HACK 2022 &lt;/&gt;</a:t>
            </a:r>
            <a:endParaRPr sz="2000" b="0" i="0" u="none" strike="noStrike" cap="none" dirty="0">
              <a:solidFill>
                <a:srgbClr val="000000"/>
              </a:solidFill>
              <a:latin typeface="Roboto"/>
              <a:ea typeface="Roboto"/>
              <a:cs typeface="Roboto"/>
              <a:sym typeface="Roboto"/>
            </a:endParaRPr>
          </a:p>
        </p:txBody>
      </p:sp>
      <p:pic>
        <p:nvPicPr>
          <p:cNvPr id="112" name="Google Shape;112;g18bb02c5be6_0_83"/>
          <p:cNvPicPr preferRelativeResize="0"/>
          <p:nvPr/>
        </p:nvPicPr>
        <p:blipFill rotWithShape="1">
          <a:blip r:embed="rId5">
            <a:alphaModFix/>
          </a:blip>
          <a:srcRect/>
          <a:stretch/>
        </p:blipFill>
        <p:spPr>
          <a:xfrm>
            <a:off x="13260531" y="3151882"/>
            <a:ext cx="3983235" cy="3983235"/>
          </a:xfrm>
          <a:prstGeom prst="rect">
            <a:avLst/>
          </a:prstGeom>
          <a:noFill/>
          <a:ln>
            <a:noFill/>
          </a:ln>
        </p:spPr>
      </p:pic>
      <p:pic>
        <p:nvPicPr>
          <p:cNvPr id="3" name="sr2">
            <a:hlinkClick r:id="" action="ppaction://media"/>
            <a:extLst>
              <a:ext uri="{FF2B5EF4-FFF2-40B4-BE49-F238E27FC236}">
                <a16:creationId xmlns:a16="http://schemas.microsoft.com/office/drawing/2014/main" id="{035C6729-5F5B-2A3C-CBD5-5EA80378BE2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400800" y="266700"/>
            <a:ext cx="5486400" cy="9753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0">
                <p:cTn id="12"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6"/>
        <p:cNvGrpSpPr/>
        <p:nvPr/>
      </p:nvGrpSpPr>
      <p:grpSpPr>
        <a:xfrm>
          <a:off x="0" y="0"/>
          <a:ext cx="0" cy="0"/>
          <a:chOff x="0" y="0"/>
          <a:chExt cx="0" cy="0"/>
        </a:xfrm>
      </p:grpSpPr>
      <p:sp>
        <p:nvSpPr>
          <p:cNvPr id="117" name="Google Shape;117;g18bb02c5be6_0_0"/>
          <p:cNvSpPr txBox="1"/>
          <p:nvPr/>
        </p:nvSpPr>
        <p:spPr>
          <a:xfrm>
            <a:off x="750170" y="1796055"/>
            <a:ext cx="16230600" cy="3237900"/>
          </a:xfrm>
          <a:prstGeom prst="rect">
            <a:avLst/>
          </a:prstGeom>
          <a:noFill/>
          <a:ln>
            <a:noFill/>
          </a:ln>
        </p:spPr>
        <p:txBody>
          <a:bodyPr spcFirstLastPara="1" wrap="square" lIns="0" tIns="0" rIns="0" bIns="0" anchor="t" anchorCtr="0">
            <a:spAutoFit/>
          </a:bodyPr>
          <a:lstStyle/>
          <a:p>
            <a:pPr marL="342900" marR="0" lvl="0" indent="-355663" algn="just" rtl="0">
              <a:lnSpc>
                <a:spcPct val="140018"/>
              </a:lnSpc>
              <a:spcBef>
                <a:spcPts val="1100"/>
              </a:spcBef>
              <a:spcAft>
                <a:spcPts val="0"/>
              </a:spcAft>
              <a:buClr>
                <a:srgbClr val="000000"/>
              </a:buClr>
              <a:buSzPts val="2400"/>
              <a:buFont typeface="Lato"/>
              <a:buChar char="•"/>
            </a:pPr>
            <a:r>
              <a:rPr lang="en-US" sz="2400" i="0" u="none" strike="noStrike" cap="none">
                <a:solidFill>
                  <a:srgbClr val="FFFFFF"/>
                </a:solidFill>
                <a:latin typeface="Lato"/>
                <a:ea typeface="Lato"/>
                <a:cs typeface="Lato"/>
                <a:sym typeface="Lato"/>
              </a:rPr>
              <a:t>EMI Wallet is an Android application in which the user's large EMI can be paid in small portions.</a:t>
            </a:r>
            <a:endParaRPr sz="2400">
              <a:latin typeface="Lato"/>
              <a:ea typeface="Lato"/>
              <a:cs typeface="Lato"/>
              <a:sym typeface="Lato"/>
            </a:endParaRPr>
          </a:p>
          <a:p>
            <a:pPr marL="342900" marR="0" lvl="0" indent="-355663" algn="just" rtl="0">
              <a:lnSpc>
                <a:spcPct val="140018"/>
              </a:lnSpc>
              <a:spcBef>
                <a:spcPts val="1100"/>
              </a:spcBef>
              <a:spcAft>
                <a:spcPts val="0"/>
              </a:spcAft>
              <a:buClr>
                <a:srgbClr val="000000"/>
              </a:buClr>
              <a:buSzPts val="2400"/>
              <a:buFont typeface="Lato"/>
              <a:buChar char="•"/>
            </a:pPr>
            <a:r>
              <a:rPr lang="en-US" sz="2400" i="0" u="none" strike="noStrike" cap="none">
                <a:solidFill>
                  <a:srgbClr val="FFFFFF"/>
                </a:solidFill>
                <a:latin typeface="Lato"/>
                <a:ea typeface="Lato"/>
                <a:cs typeface="Lato"/>
                <a:sym typeface="Lato"/>
              </a:rPr>
              <a:t>If a person has to give some money to another person, then the first person will not ask him for that money in his bank account, he will tell him that you put that money in my EMI wallet. EMI Wallet will keep those money in small amounts and as soon as his first EMI amount is reached it will auto pay his first EMI.</a:t>
            </a:r>
            <a:endParaRPr sz="2400">
              <a:latin typeface="Lato"/>
              <a:ea typeface="Lato"/>
              <a:cs typeface="Lato"/>
              <a:sym typeface="Lato"/>
            </a:endParaRPr>
          </a:p>
          <a:p>
            <a:pPr marL="342900" marR="0" lvl="0" indent="-355663" algn="just" rtl="0">
              <a:lnSpc>
                <a:spcPct val="140018"/>
              </a:lnSpc>
              <a:spcBef>
                <a:spcPts val="1100"/>
              </a:spcBef>
              <a:spcAft>
                <a:spcPts val="0"/>
              </a:spcAft>
              <a:buClr>
                <a:srgbClr val="000000"/>
              </a:buClr>
              <a:buSzPts val="2400"/>
              <a:buFont typeface="Lato"/>
              <a:buChar char="•"/>
            </a:pPr>
            <a:r>
              <a:rPr lang="en-US" sz="2400" i="0" u="none" strike="noStrike" cap="none">
                <a:solidFill>
                  <a:srgbClr val="FFFFFF"/>
                </a:solidFill>
                <a:latin typeface="Lato"/>
                <a:ea typeface="Lato"/>
                <a:cs typeface="Lato"/>
                <a:sym typeface="Lato"/>
              </a:rPr>
              <a:t>Shopkeepers can also do this work. Those people will put the QR code of the EMI Wallet in front of their shop and if a customer pays them, then that money will go to the EMI Wallet and from there his EMI will start getting paid.</a:t>
            </a:r>
            <a:endParaRPr sz="2400" i="0" u="none" strike="noStrike" cap="none">
              <a:solidFill>
                <a:srgbClr val="FFFFFF"/>
              </a:solidFill>
              <a:latin typeface="Lato"/>
              <a:ea typeface="Lato"/>
              <a:cs typeface="Lato"/>
              <a:sym typeface="Lato"/>
            </a:endParaRPr>
          </a:p>
        </p:txBody>
      </p:sp>
      <p:sp>
        <p:nvSpPr>
          <p:cNvPr id="118" name="Google Shape;118;g18bb02c5be6_0_0"/>
          <p:cNvSpPr txBox="1"/>
          <p:nvPr/>
        </p:nvSpPr>
        <p:spPr>
          <a:xfrm>
            <a:off x="1028700" y="759128"/>
            <a:ext cx="16230600" cy="939000"/>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1500"/>
              </a:spcBef>
              <a:spcAft>
                <a:spcPts val="0"/>
              </a:spcAft>
              <a:buClr>
                <a:schemeClr val="dk1"/>
              </a:buClr>
              <a:buSzPts val="1100"/>
              <a:buFont typeface="Arial"/>
              <a:buNone/>
            </a:pPr>
            <a:r>
              <a:rPr lang="en-US" sz="6100" i="0" u="none" strike="noStrike" cap="none">
                <a:solidFill>
                  <a:schemeClr val="lt1"/>
                </a:solidFill>
                <a:latin typeface="Baumans"/>
                <a:ea typeface="Baumans"/>
                <a:cs typeface="Baumans"/>
                <a:sym typeface="Baumans"/>
              </a:rPr>
              <a:t>About Application </a:t>
            </a:r>
            <a:endParaRPr sz="6100" i="0" u="none" strike="noStrike" cap="none">
              <a:solidFill>
                <a:schemeClr val="lt1"/>
              </a:solidFill>
              <a:latin typeface="Baumans"/>
              <a:ea typeface="Baumans"/>
              <a:cs typeface="Baumans"/>
              <a:sym typeface="Baumans"/>
            </a:endParaRPr>
          </a:p>
        </p:txBody>
      </p:sp>
      <p:sp>
        <p:nvSpPr>
          <p:cNvPr id="119" name="Google Shape;119;g18bb02c5be6_0_0"/>
          <p:cNvSpPr txBox="1"/>
          <p:nvPr/>
        </p:nvSpPr>
        <p:spPr>
          <a:xfrm>
            <a:off x="13940860" y="598805"/>
            <a:ext cx="3785100" cy="3693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Clr>
                <a:srgbClr val="000000"/>
              </a:buClr>
              <a:buSzPts val="2400"/>
              <a:buFont typeface="Arial"/>
              <a:buNone/>
            </a:pPr>
            <a:r>
              <a:rPr lang="en-US" sz="2400" b="0" i="0" u="none" strike="noStrike" cap="none">
                <a:solidFill>
                  <a:srgbClr val="FFFFFF"/>
                </a:solidFill>
                <a:latin typeface="Arial"/>
                <a:ea typeface="Arial"/>
                <a:cs typeface="Arial"/>
                <a:sym typeface="Arial"/>
              </a:rPr>
              <a:t>REVA HACK 2022 &lt;/&gt;</a:t>
            </a:r>
            <a:endParaRPr sz="1400" b="0" i="0" u="none" strike="noStrike" cap="none">
              <a:solidFill>
                <a:srgbClr val="000000"/>
              </a:solidFill>
              <a:latin typeface="Arial"/>
              <a:ea typeface="Arial"/>
              <a:cs typeface="Arial"/>
              <a:sym typeface="Arial"/>
            </a:endParaRPr>
          </a:p>
        </p:txBody>
      </p:sp>
      <p:pic>
        <p:nvPicPr>
          <p:cNvPr id="120" name="Google Shape;120;g18bb02c5be6_0_0"/>
          <p:cNvPicPr preferRelativeResize="0"/>
          <p:nvPr/>
        </p:nvPicPr>
        <p:blipFill rotWithShape="1">
          <a:blip r:embed="rId3">
            <a:alphaModFix/>
          </a:blip>
          <a:srcRect/>
          <a:stretch/>
        </p:blipFill>
        <p:spPr>
          <a:xfrm>
            <a:off x="10546666" y="5861894"/>
            <a:ext cx="4890656" cy="3236239"/>
          </a:xfrm>
          <a:prstGeom prst="rect">
            <a:avLst/>
          </a:prstGeom>
          <a:noFill/>
          <a:ln>
            <a:noFill/>
          </a:ln>
        </p:spPr>
      </p:pic>
      <p:pic>
        <p:nvPicPr>
          <p:cNvPr id="121" name="Google Shape;121;g18bb02c5be6_0_0"/>
          <p:cNvPicPr preferRelativeResize="0"/>
          <p:nvPr/>
        </p:nvPicPr>
        <p:blipFill rotWithShape="1">
          <a:blip r:embed="rId4">
            <a:alphaModFix/>
          </a:blip>
          <a:srcRect/>
          <a:stretch/>
        </p:blipFill>
        <p:spPr>
          <a:xfrm>
            <a:off x="1548700" y="5806525"/>
            <a:ext cx="6381750" cy="3352800"/>
          </a:xfrm>
          <a:prstGeom prst="rect">
            <a:avLst/>
          </a:prstGeom>
          <a:noFill/>
          <a:ln>
            <a:noFill/>
          </a:ln>
        </p:spPr>
      </p:pic>
      <p:sp>
        <p:nvSpPr>
          <p:cNvPr id="122" name="Google Shape;122;g18bb02c5be6_0_0"/>
          <p:cNvSpPr txBox="1"/>
          <p:nvPr/>
        </p:nvSpPr>
        <p:spPr>
          <a:xfrm>
            <a:off x="851801" y="205025"/>
            <a:ext cx="1803600" cy="559512"/>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dirty="0">
                <a:solidFill>
                  <a:srgbClr val="0A86DF"/>
                </a:solidFill>
                <a:latin typeface="Raleway Black"/>
                <a:ea typeface="Raleway Black"/>
                <a:cs typeface="Raleway Black"/>
                <a:sym typeface="Raleway Black"/>
              </a:rPr>
              <a:t>05</a:t>
            </a:r>
            <a:endParaRPr sz="3600" b="0" i="0" u="none" strike="noStrike" cap="none" dirty="0">
              <a:solidFill>
                <a:srgbClr val="000000"/>
              </a:solidFill>
              <a:latin typeface="Arial"/>
              <a:ea typeface="Arial"/>
              <a:cs typeface="Arial"/>
              <a:sym typeface="Arial"/>
            </a:endParaRPr>
          </a:p>
        </p:txBody>
      </p:sp>
      <p:sp>
        <p:nvSpPr>
          <p:cNvPr id="123" name="Google Shape;123;g18bb02c5be6_0_0"/>
          <p:cNvSpPr txBox="1"/>
          <p:nvPr/>
        </p:nvSpPr>
        <p:spPr>
          <a:xfrm>
            <a:off x="-6" y="297433"/>
            <a:ext cx="1911300" cy="3693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a:solidFill>
                  <a:srgbClr val="FFFFFF"/>
                </a:solidFill>
                <a:latin typeface="Roboto"/>
                <a:ea typeface="Roboto"/>
                <a:cs typeface="Roboto"/>
                <a:sym typeface="Roboto"/>
              </a:rPr>
              <a:t>Page</a:t>
            </a:r>
            <a:endParaRPr sz="2400" b="0" i="0" u="none" strike="noStrike" cap="none">
              <a:solidFill>
                <a:srgbClr val="000000"/>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7"/>
        <p:cNvGrpSpPr/>
        <p:nvPr/>
      </p:nvGrpSpPr>
      <p:grpSpPr>
        <a:xfrm>
          <a:off x="0" y="0"/>
          <a:ext cx="0" cy="0"/>
          <a:chOff x="0" y="0"/>
          <a:chExt cx="0" cy="0"/>
        </a:xfrm>
      </p:grpSpPr>
      <p:sp>
        <p:nvSpPr>
          <p:cNvPr id="128" name="Google Shape;128;g18bb02c5be6_0_167"/>
          <p:cNvSpPr txBox="1"/>
          <p:nvPr/>
        </p:nvSpPr>
        <p:spPr>
          <a:xfrm>
            <a:off x="2496667" y="33244"/>
            <a:ext cx="14246700" cy="939000"/>
          </a:xfrm>
          <a:prstGeom prst="rect">
            <a:avLst/>
          </a:prstGeom>
          <a:noFill/>
          <a:ln>
            <a:noFill/>
          </a:ln>
        </p:spPr>
        <p:txBody>
          <a:bodyPr spcFirstLastPara="1" wrap="square" lIns="0" tIns="0" rIns="0" bIns="0" anchor="t" anchorCtr="0">
            <a:spAutoFit/>
          </a:bodyPr>
          <a:lstStyle/>
          <a:p>
            <a:pPr marL="0" marR="0" lvl="0" indent="0" algn="l" rtl="0">
              <a:lnSpc>
                <a:spcPct val="100997"/>
              </a:lnSpc>
              <a:spcBef>
                <a:spcPts val="0"/>
              </a:spcBef>
              <a:spcAft>
                <a:spcPts val="0"/>
              </a:spcAft>
              <a:buClr>
                <a:srgbClr val="000000"/>
              </a:buClr>
              <a:buSzPts val="7200"/>
              <a:buFont typeface="Arial"/>
              <a:buNone/>
            </a:pPr>
            <a:r>
              <a:rPr lang="en-US" sz="6100" b="0" i="0" strike="noStrike" cap="none">
                <a:solidFill>
                  <a:srgbClr val="ECE5DD"/>
                </a:solidFill>
                <a:latin typeface="Baumans"/>
                <a:ea typeface="Baumans"/>
                <a:cs typeface="Baumans"/>
                <a:sym typeface="Baumans"/>
              </a:rPr>
              <a:t>Fintech and blockchain</a:t>
            </a:r>
            <a:endParaRPr sz="6100" b="0" i="0" strike="noStrike" cap="none">
              <a:solidFill>
                <a:srgbClr val="ECE5DD"/>
              </a:solidFill>
              <a:latin typeface="Baumans"/>
              <a:ea typeface="Baumans"/>
              <a:cs typeface="Baumans"/>
              <a:sym typeface="Baumans"/>
            </a:endParaRPr>
          </a:p>
        </p:txBody>
      </p:sp>
      <p:sp>
        <p:nvSpPr>
          <p:cNvPr id="129" name="Google Shape;129;g18bb02c5be6_0_167"/>
          <p:cNvSpPr txBox="1"/>
          <p:nvPr/>
        </p:nvSpPr>
        <p:spPr>
          <a:xfrm>
            <a:off x="13855220" y="652509"/>
            <a:ext cx="3785100" cy="3078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Clr>
                <a:srgbClr val="000000"/>
              </a:buClr>
              <a:buSzPts val="2000"/>
              <a:buFont typeface="Arial"/>
              <a:buNone/>
            </a:pPr>
            <a:r>
              <a:rPr lang="en-US" sz="2000" b="0" i="0" u="none" strike="noStrike" cap="none">
                <a:solidFill>
                  <a:srgbClr val="FFFFFF"/>
                </a:solidFill>
                <a:latin typeface="Roboto"/>
                <a:ea typeface="Roboto"/>
                <a:cs typeface="Roboto"/>
                <a:sym typeface="Roboto"/>
              </a:rPr>
              <a:t>REVA HACK 2022 &lt;/&gt;</a:t>
            </a:r>
            <a:endParaRPr sz="2000" b="0" i="0" u="none" strike="noStrike" cap="none">
              <a:solidFill>
                <a:srgbClr val="000000"/>
              </a:solidFill>
              <a:latin typeface="Roboto"/>
              <a:ea typeface="Roboto"/>
              <a:cs typeface="Roboto"/>
              <a:sym typeface="Roboto"/>
            </a:endParaRPr>
          </a:p>
        </p:txBody>
      </p:sp>
      <p:sp>
        <p:nvSpPr>
          <p:cNvPr id="130" name="Google Shape;130;g18bb02c5be6_0_167"/>
          <p:cNvSpPr txBox="1"/>
          <p:nvPr/>
        </p:nvSpPr>
        <p:spPr>
          <a:xfrm>
            <a:off x="956692" y="588197"/>
            <a:ext cx="1803600" cy="559512"/>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dirty="0">
                <a:solidFill>
                  <a:srgbClr val="0A86DF"/>
                </a:solidFill>
                <a:latin typeface="Raleway Black"/>
                <a:ea typeface="Raleway Black"/>
                <a:cs typeface="Raleway Black"/>
                <a:sym typeface="Raleway Black"/>
              </a:rPr>
              <a:t>06</a:t>
            </a:r>
            <a:endParaRPr sz="3600" b="0" i="0" u="none" strike="noStrike" cap="none" dirty="0">
              <a:solidFill>
                <a:srgbClr val="000000"/>
              </a:solidFill>
              <a:latin typeface="Arial"/>
              <a:ea typeface="Arial"/>
              <a:cs typeface="Arial"/>
              <a:sym typeface="Arial"/>
            </a:endParaRPr>
          </a:p>
        </p:txBody>
      </p:sp>
      <p:sp>
        <p:nvSpPr>
          <p:cNvPr id="131" name="Google Shape;131;g18bb02c5be6_0_167"/>
          <p:cNvSpPr txBox="1"/>
          <p:nvPr/>
        </p:nvSpPr>
        <p:spPr>
          <a:xfrm>
            <a:off x="128068" y="602944"/>
            <a:ext cx="1911300" cy="3693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dirty="0">
                <a:solidFill>
                  <a:srgbClr val="FFFFFF"/>
                </a:solidFill>
                <a:latin typeface="Roboto"/>
                <a:ea typeface="Roboto"/>
                <a:cs typeface="Roboto"/>
                <a:sym typeface="Roboto"/>
              </a:rPr>
              <a:t>Page</a:t>
            </a:r>
            <a:endParaRPr sz="2400" b="0" i="0" u="none" strike="noStrike" cap="none" dirty="0">
              <a:solidFill>
                <a:srgbClr val="000000"/>
              </a:solidFill>
              <a:latin typeface="Roboto"/>
              <a:ea typeface="Roboto"/>
              <a:cs typeface="Roboto"/>
              <a:sym typeface="Roboto"/>
            </a:endParaRPr>
          </a:p>
        </p:txBody>
      </p:sp>
      <p:pic>
        <p:nvPicPr>
          <p:cNvPr id="132" name="Google Shape;132;g18bb02c5be6_0_167"/>
          <p:cNvPicPr preferRelativeResize="0"/>
          <p:nvPr/>
        </p:nvPicPr>
        <p:blipFill rotWithShape="1">
          <a:blip r:embed="rId3">
            <a:alphaModFix/>
          </a:blip>
          <a:srcRect/>
          <a:stretch/>
        </p:blipFill>
        <p:spPr>
          <a:xfrm>
            <a:off x="10134601" y="5601265"/>
            <a:ext cx="5943600" cy="3952875"/>
          </a:xfrm>
          <a:prstGeom prst="rect">
            <a:avLst/>
          </a:prstGeom>
          <a:noFill/>
          <a:ln>
            <a:noFill/>
          </a:ln>
        </p:spPr>
      </p:pic>
      <p:pic>
        <p:nvPicPr>
          <p:cNvPr id="133" name="Google Shape;133;g18bb02c5be6_0_167"/>
          <p:cNvPicPr preferRelativeResize="0"/>
          <p:nvPr/>
        </p:nvPicPr>
        <p:blipFill rotWithShape="1">
          <a:blip r:embed="rId4">
            <a:alphaModFix/>
          </a:blip>
          <a:srcRect/>
          <a:stretch/>
        </p:blipFill>
        <p:spPr>
          <a:xfrm>
            <a:off x="1392383" y="5788665"/>
            <a:ext cx="7003472" cy="3896514"/>
          </a:xfrm>
          <a:prstGeom prst="rect">
            <a:avLst/>
          </a:prstGeom>
          <a:noFill/>
          <a:ln>
            <a:noFill/>
          </a:ln>
        </p:spPr>
      </p:pic>
      <p:sp>
        <p:nvSpPr>
          <p:cNvPr id="134" name="Google Shape;134;g18bb02c5be6_0_167"/>
          <p:cNvSpPr txBox="1"/>
          <p:nvPr/>
        </p:nvSpPr>
        <p:spPr>
          <a:xfrm>
            <a:off x="768778" y="1481661"/>
            <a:ext cx="16535700" cy="378660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000000"/>
              </a:buClr>
              <a:buSzPts val="2400"/>
              <a:buFont typeface="Lato"/>
              <a:buChar char="•"/>
            </a:pPr>
            <a:r>
              <a:rPr lang="en-US" sz="2400" i="0" u="none" strike="noStrike" cap="none">
                <a:solidFill>
                  <a:schemeClr val="lt1"/>
                </a:solidFill>
                <a:latin typeface="Lato"/>
                <a:ea typeface="Lato"/>
                <a:cs typeface="Lato"/>
                <a:sym typeface="Lato"/>
              </a:rPr>
              <a:t>A blockchain is like a database; it's a way of storing records of value and transactions.</a:t>
            </a:r>
            <a:endParaRPr>
              <a:latin typeface="Lato"/>
              <a:ea typeface="Lato"/>
              <a:cs typeface="Lato"/>
              <a:sym typeface="Lato"/>
            </a:endParaRPr>
          </a:p>
          <a:p>
            <a:pPr marL="457200" marR="0" lvl="0" indent="-304800" algn="l" rtl="0">
              <a:lnSpc>
                <a:spcPct val="100000"/>
              </a:lnSpc>
              <a:spcBef>
                <a:spcPts val="0"/>
              </a:spcBef>
              <a:spcAft>
                <a:spcPts val="0"/>
              </a:spcAft>
              <a:buClr>
                <a:srgbClr val="000000"/>
              </a:buClr>
              <a:buSzPts val="2400"/>
              <a:buFont typeface="Arial"/>
              <a:buNone/>
            </a:pPr>
            <a:endParaRPr sz="2400" i="0" u="none" strike="noStrike" cap="none">
              <a:solidFill>
                <a:schemeClr val="lt1"/>
              </a:solidFill>
              <a:latin typeface="Lato"/>
              <a:ea typeface="Lato"/>
              <a:cs typeface="Lato"/>
              <a:sym typeface="Lato"/>
            </a:endParaRPr>
          </a:p>
          <a:p>
            <a:pPr marL="457200" marR="0" lvl="0" indent="-457200" algn="l" rtl="0">
              <a:lnSpc>
                <a:spcPct val="100000"/>
              </a:lnSpc>
              <a:spcBef>
                <a:spcPts val="0"/>
              </a:spcBef>
              <a:spcAft>
                <a:spcPts val="0"/>
              </a:spcAft>
              <a:buClr>
                <a:srgbClr val="000000"/>
              </a:buClr>
              <a:buSzPts val="2400"/>
              <a:buFont typeface="Lato"/>
              <a:buChar char="•"/>
            </a:pPr>
            <a:r>
              <a:rPr lang="en-US" sz="2400" i="0" u="none" strike="noStrike" cap="none">
                <a:solidFill>
                  <a:schemeClr val="lt1"/>
                </a:solidFill>
                <a:latin typeface="Lato"/>
                <a:ea typeface="Lato"/>
                <a:cs typeface="Lato"/>
                <a:sym typeface="Lato"/>
              </a:rPr>
              <a:t>Blockchain is a distributed ledger management technology that can be used for transactions between two people or to track custody of couriers, Since transactions are recorded in 	almost real-time.</a:t>
            </a:r>
            <a:endParaRPr>
              <a:latin typeface="Lato"/>
              <a:ea typeface="Lato"/>
              <a:cs typeface="Lato"/>
              <a:sym typeface="Lato"/>
            </a:endParaRPr>
          </a:p>
          <a:p>
            <a:pPr marL="457200" marR="0" lvl="0" indent="-304800" algn="l" rtl="0">
              <a:lnSpc>
                <a:spcPct val="100000"/>
              </a:lnSpc>
              <a:spcBef>
                <a:spcPts val="0"/>
              </a:spcBef>
              <a:spcAft>
                <a:spcPts val="0"/>
              </a:spcAft>
              <a:buClr>
                <a:srgbClr val="000000"/>
              </a:buClr>
              <a:buSzPts val="2400"/>
              <a:buFont typeface="Arial"/>
              <a:buNone/>
            </a:pPr>
            <a:endParaRPr sz="2400" i="0" u="none" strike="noStrike" cap="none">
              <a:solidFill>
                <a:schemeClr val="lt1"/>
              </a:solidFill>
              <a:latin typeface="Lato"/>
              <a:ea typeface="Lato"/>
              <a:cs typeface="Lato"/>
              <a:sym typeface="Lato"/>
            </a:endParaRPr>
          </a:p>
          <a:p>
            <a:pPr marL="457200" marR="0" lvl="0" indent="-457200" algn="l" rtl="0">
              <a:lnSpc>
                <a:spcPct val="100000"/>
              </a:lnSpc>
              <a:spcBef>
                <a:spcPts val="0"/>
              </a:spcBef>
              <a:spcAft>
                <a:spcPts val="0"/>
              </a:spcAft>
              <a:buClr>
                <a:srgbClr val="000000"/>
              </a:buClr>
              <a:buSzPts val="2400"/>
              <a:buFont typeface="Lato"/>
              <a:buChar char="•"/>
            </a:pPr>
            <a:r>
              <a:rPr lang="en-US" sz="2400" i="0" u="none" strike="noStrike" cap="none">
                <a:solidFill>
                  <a:schemeClr val="lt1"/>
                </a:solidFill>
                <a:latin typeface="Lato"/>
                <a:ea typeface="Lato"/>
                <a:cs typeface="Lato"/>
                <a:sym typeface="Lato"/>
              </a:rPr>
              <a:t>Blockchain is a platform that allows the recording of information in an extremely secure way, making it near-impossible to alter or break into the system. Blockchain has been described as a digital ledger of records called blocks, which are used to record transactions and track assets in a business network. It is known to democratise processes, ensuring security, transparency and efficiency, with one of the most attractive qualities of this technology being decentralised ownership.</a:t>
            </a:r>
            <a:endParaRPr sz="2400" i="0" u="none" strike="noStrike" cap="none">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8"/>
        <p:cNvGrpSpPr/>
        <p:nvPr/>
      </p:nvGrpSpPr>
      <p:grpSpPr>
        <a:xfrm>
          <a:off x="0" y="0"/>
          <a:ext cx="0" cy="0"/>
          <a:chOff x="0" y="0"/>
          <a:chExt cx="0" cy="0"/>
        </a:xfrm>
      </p:grpSpPr>
      <p:pic>
        <p:nvPicPr>
          <p:cNvPr id="139" name="Google Shape;139;g18bb02c5be6_0_258"/>
          <p:cNvPicPr preferRelativeResize="0"/>
          <p:nvPr/>
        </p:nvPicPr>
        <p:blipFill rotWithShape="1">
          <a:blip r:embed="rId3">
            <a:alphaModFix/>
          </a:blip>
          <a:srcRect l="7278" t="4204" r="9353" b="16756"/>
          <a:stretch/>
        </p:blipFill>
        <p:spPr>
          <a:xfrm>
            <a:off x="811850" y="3006487"/>
            <a:ext cx="5175075" cy="5446506"/>
          </a:xfrm>
          <a:prstGeom prst="rect">
            <a:avLst/>
          </a:prstGeom>
          <a:noFill/>
          <a:ln>
            <a:noFill/>
          </a:ln>
        </p:spPr>
      </p:pic>
      <p:pic>
        <p:nvPicPr>
          <p:cNvPr id="140" name="Google Shape;140;g18bb02c5be6_0_258"/>
          <p:cNvPicPr preferRelativeResize="0"/>
          <p:nvPr/>
        </p:nvPicPr>
        <p:blipFill rotWithShape="1">
          <a:blip r:embed="rId4">
            <a:alphaModFix/>
          </a:blip>
          <a:srcRect b="33875"/>
          <a:stretch/>
        </p:blipFill>
        <p:spPr>
          <a:xfrm>
            <a:off x="6699663" y="2956400"/>
            <a:ext cx="3478575" cy="5546675"/>
          </a:xfrm>
          <a:prstGeom prst="rect">
            <a:avLst/>
          </a:prstGeom>
          <a:noFill/>
          <a:ln>
            <a:noFill/>
          </a:ln>
        </p:spPr>
      </p:pic>
      <p:pic>
        <p:nvPicPr>
          <p:cNvPr id="141" name="Google Shape;141;g18bb02c5be6_0_258"/>
          <p:cNvPicPr preferRelativeResize="0"/>
          <p:nvPr/>
        </p:nvPicPr>
        <p:blipFill rotWithShape="1">
          <a:blip r:embed="rId5">
            <a:alphaModFix/>
          </a:blip>
          <a:srcRect t="22393" b="48816"/>
          <a:stretch/>
        </p:blipFill>
        <p:spPr>
          <a:xfrm>
            <a:off x="11232825" y="6291850"/>
            <a:ext cx="5175076" cy="2211226"/>
          </a:xfrm>
          <a:prstGeom prst="rect">
            <a:avLst/>
          </a:prstGeom>
          <a:noFill/>
          <a:ln>
            <a:noFill/>
          </a:ln>
        </p:spPr>
      </p:pic>
      <p:pic>
        <p:nvPicPr>
          <p:cNvPr id="142" name="Google Shape;142;g18bb02c5be6_0_258"/>
          <p:cNvPicPr preferRelativeResize="0"/>
          <p:nvPr/>
        </p:nvPicPr>
        <p:blipFill rotWithShape="1">
          <a:blip r:embed="rId6">
            <a:alphaModFix/>
          </a:blip>
          <a:srcRect t="24322" r="12739"/>
          <a:stretch/>
        </p:blipFill>
        <p:spPr>
          <a:xfrm>
            <a:off x="10890987" y="2956400"/>
            <a:ext cx="5858749" cy="2809425"/>
          </a:xfrm>
          <a:prstGeom prst="rect">
            <a:avLst/>
          </a:prstGeom>
          <a:noFill/>
          <a:ln>
            <a:noFill/>
          </a:ln>
        </p:spPr>
      </p:pic>
      <p:sp>
        <p:nvSpPr>
          <p:cNvPr id="143" name="Google Shape;143;g18bb02c5be6_0_258"/>
          <p:cNvSpPr txBox="1"/>
          <p:nvPr/>
        </p:nvSpPr>
        <p:spPr>
          <a:xfrm>
            <a:off x="811850" y="1326050"/>
            <a:ext cx="11572800" cy="112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100">
                <a:solidFill>
                  <a:schemeClr val="lt1"/>
                </a:solidFill>
                <a:latin typeface="Baumans"/>
                <a:ea typeface="Baumans"/>
                <a:cs typeface="Baumans"/>
                <a:sym typeface="Baumans"/>
              </a:rPr>
              <a:t>LITERATURE SURVEY</a:t>
            </a:r>
            <a:endParaRPr sz="6100">
              <a:solidFill>
                <a:schemeClr val="lt1"/>
              </a:solidFill>
              <a:latin typeface="Baumans"/>
              <a:ea typeface="Baumans"/>
              <a:cs typeface="Baumans"/>
              <a:sym typeface="Baumans"/>
            </a:endParaRPr>
          </a:p>
        </p:txBody>
      </p:sp>
      <p:sp>
        <p:nvSpPr>
          <p:cNvPr id="144" name="Google Shape;144;g18bb02c5be6_0_258"/>
          <p:cNvSpPr txBox="1"/>
          <p:nvPr/>
        </p:nvSpPr>
        <p:spPr>
          <a:xfrm>
            <a:off x="956692" y="588197"/>
            <a:ext cx="1803600" cy="5541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600"/>
              <a:buFont typeface="Arial"/>
              <a:buNone/>
            </a:pPr>
            <a:r>
              <a:rPr lang="en-US" sz="3600" b="0" i="0" u="none" strike="noStrike" cap="none">
                <a:solidFill>
                  <a:srgbClr val="0A86DF"/>
                </a:solidFill>
                <a:latin typeface="Raleway Black"/>
                <a:ea typeface="Raleway Black"/>
                <a:cs typeface="Raleway Black"/>
                <a:sym typeface="Raleway Black"/>
              </a:rPr>
              <a:t>0</a:t>
            </a:r>
            <a:r>
              <a:rPr lang="en-US" sz="3600">
                <a:solidFill>
                  <a:srgbClr val="0A86DF"/>
                </a:solidFill>
                <a:latin typeface="Raleway Black"/>
                <a:ea typeface="Raleway Black"/>
                <a:cs typeface="Raleway Black"/>
                <a:sym typeface="Raleway Black"/>
              </a:rPr>
              <a:t>7</a:t>
            </a:r>
            <a:endParaRPr sz="3600" b="0" i="0" u="none" strike="noStrike" cap="none">
              <a:solidFill>
                <a:srgbClr val="000000"/>
              </a:solidFill>
              <a:latin typeface="Arial"/>
              <a:ea typeface="Arial"/>
              <a:cs typeface="Arial"/>
              <a:sym typeface="Arial"/>
            </a:endParaRPr>
          </a:p>
        </p:txBody>
      </p:sp>
      <p:sp>
        <p:nvSpPr>
          <p:cNvPr id="145" name="Google Shape;145;g18bb02c5be6_0_258"/>
          <p:cNvSpPr txBox="1"/>
          <p:nvPr/>
        </p:nvSpPr>
        <p:spPr>
          <a:xfrm>
            <a:off x="128068" y="602944"/>
            <a:ext cx="1911300" cy="3693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400"/>
              <a:buFont typeface="Arial"/>
              <a:buNone/>
            </a:pPr>
            <a:r>
              <a:rPr lang="en-US" sz="2400" b="0" i="0" u="none" strike="noStrike" cap="none" dirty="0">
                <a:solidFill>
                  <a:srgbClr val="FFFFFF"/>
                </a:solidFill>
                <a:latin typeface="Roboto"/>
                <a:ea typeface="Roboto"/>
                <a:cs typeface="Roboto"/>
                <a:sym typeface="Roboto"/>
              </a:rPr>
              <a:t>Page</a:t>
            </a:r>
            <a:endParaRPr sz="2400" b="0" i="0" u="none" strike="noStrike" cap="none" dirty="0">
              <a:solidFill>
                <a:srgbClr val="00000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grpSp>
        <p:nvGrpSpPr>
          <p:cNvPr id="150" name="Google Shape;150;g18301170dcf_0_28"/>
          <p:cNvGrpSpPr/>
          <p:nvPr/>
        </p:nvGrpSpPr>
        <p:grpSpPr>
          <a:xfrm>
            <a:off x="7535749" y="1810432"/>
            <a:ext cx="4084478" cy="3602604"/>
            <a:chOff x="0" y="-38100"/>
            <a:chExt cx="1109792" cy="978862"/>
          </a:xfrm>
        </p:grpSpPr>
        <p:sp>
          <p:nvSpPr>
            <p:cNvPr id="151" name="Google Shape;151;g18301170dcf_0_28"/>
            <p:cNvSpPr/>
            <p:nvPr/>
          </p:nvSpPr>
          <p:spPr>
            <a:xfrm>
              <a:off x="0" y="0"/>
              <a:ext cx="1109792" cy="940762"/>
            </a:xfrm>
            <a:custGeom>
              <a:avLst/>
              <a:gdLst/>
              <a:ahLst/>
              <a:cxnLst/>
              <a:rect l="l" t="t" r="r" b="b"/>
              <a:pathLst>
                <a:path w="1109792" h="940762" extrusionOk="0">
                  <a:moveTo>
                    <a:pt x="96667" y="0"/>
                  </a:moveTo>
                  <a:lnTo>
                    <a:pt x="1013126" y="0"/>
                  </a:lnTo>
                  <a:cubicBezTo>
                    <a:pt x="1066513" y="0"/>
                    <a:pt x="1109792" y="43279"/>
                    <a:pt x="1109792" y="96667"/>
                  </a:cubicBezTo>
                  <a:lnTo>
                    <a:pt x="1109792" y="844095"/>
                  </a:lnTo>
                  <a:cubicBezTo>
                    <a:pt x="1109792" y="897483"/>
                    <a:pt x="1066513" y="940762"/>
                    <a:pt x="1013126" y="940762"/>
                  </a:cubicBezTo>
                  <a:lnTo>
                    <a:pt x="96667" y="940762"/>
                  </a:lnTo>
                  <a:cubicBezTo>
                    <a:pt x="43279" y="940762"/>
                    <a:pt x="0" y="897483"/>
                    <a:pt x="0" y="844095"/>
                  </a:cubicBezTo>
                  <a:lnTo>
                    <a:pt x="0" y="96667"/>
                  </a:lnTo>
                  <a:cubicBezTo>
                    <a:pt x="0" y="43279"/>
                    <a:pt x="43279" y="0"/>
                    <a:pt x="96667"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g18301170dcf_0_2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3" name="Google Shape;153;g18301170dcf_0_28"/>
          <p:cNvGrpSpPr/>
          <p:nvPr/>
        </p:nvGrpSpPr>
        <p:grpSpPr>
          <a:xfrm>
            <a:off x="11864784" y="1810432"/>
            <a:ext cx="4084478" cy="3602604"/>
            <a:chOff x="0" y="-38100"/>
            <a:chExt cx="1109792" cy="978862"/>
          </a:xfrm>
        </p:grpSpPr>
        <p:sp>
          <p:nvSpPr>
            <p:cNvPr id="154" name="Google Shape;154;g18301170dcf_0_28"/>
            <p:cNvSpPr/>
            <p:nvPr/>
          </p:nvSpPr>
          <p:spPr>
            <a:xfrm>
              <a:off x="0" y="0"/>
              <a:ext cx="1109792" cy="940762"/>
            </a:xfrm>
            <a:custGeom>
              <a:avLst/>
              <a:gdLst/>
              <a:ahLst/>
              <a:cxnLst/>
              <a:rect l="l" t="t" r="r" b="b"/>
              <a:pathLst>
                <a:path w="1109792" h="940762" extrusionOk="0">
                  <a:moveTo>
                    <a:pt x="96667" y="0"/>
                  </a:moveTo>
                  <a:lnTo>
                    <a:pt x="1013126" y="0"/>
                  </a:lnTo>
                  <a:cubicBezTo>
                    <a:pt x="1066513" y="0"/>
                    <a:pt x="1109792" y="43279"/>
                    <a:pt x="1109792" y="96667"/>
                  </a:cubicBezTo>
                  <a:lnTo>
                    <a:pt x="1109792" y="844095"/>
                  </a:lnTo>
                  <a:cubicBezTo>
                    <a:pt x="1109792" y="897483"/>
                    <a:pt x="1066513" y="940762"/>
                    <a:pt x="1013126" y="940762"/>
                  </a:cubicBezTo>
                  <a:lnTo>
                    <a:pt x="96667" y="940762"/>
                  </a:lnTo>
                  <a:cubicBezTo>
                    <a:pt x="43279" y="940762"/>
                    <a:pt x="0" y="897483"/>
                    <a:pt x="0" y="844095"/>
                  </a:cubicBezTo>
                  <a:lnTo>
                    <a:pt x="0" y="96667"/>
                  </a:lnTo>
                  <a:cubicBezTo>
                    <a:pt x="0" y="43279"/>
                    <a:pt x="43279" y="0"/>
                    <a:pt x="96667" y="0"/>
                  </a:cubicBezTo>
                  <a:close/>
                </a:path>
              </a:pathLst>
            </a:custGeom>
            <a:solidFill>
              <a:srgbClr val="000000">
                <a:alpha val="0"/>
              </a:srgbClr>
            </a:solidFill>
            <a:ln w="952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55" name="Google Shape;155;g18301170dcf_0_2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6" name="Google Shape;156;g18301170dcf_0_28"/>
          <p:cNvGrpSpPr/>
          <p:nvPr/>
        </p:nvGrpSpPr>
        <p:grpSpPr>
          <a:xfrm>
            <a:off x="7535749" y="5520653"/>
            <a:ext cx="4084478" cy="3602604"/>
            <a:chOff x="0" y="-38100"/>
            <a:chExt cx="1109792" cy="978862"/>
          </a:xfrm>
        </p:grpSpPr>
        <p:sp>
          <p:nvSpPr>
            <p:cNvPr id="157" name="Google Shape;157;g18301170dcf_0_28"/>
            <p:cNvSpPr/>
            <p:nvPr/>
          </p:nvSpPr>
          <p:spPr>
            <a:xfrm>
              <a:off x="0" y="0"/>
              <a:ext cx="1109792" cy="940762"/>
            </a:xfrm>
            <a:custGeom>
              <a:avLst/>
              <a:gdLst/>
              <a:ahLst/>
              <a:cxnLst/>
              <a:rect l="l" t="t" r="r" b="b"/>
              <a:pathLst>
                <a:path w="1109792" h="940762" extrusionOk="0">
                  <a:moveTo>
                    <a:pt x="96667" y="0"/>
                  </a:moveTo>
                  <a:lnTo>
                    <a:pt x="1013126" y="0"/>
                  </a:lnTo>
                  <a:cubicBezTo>
                    <a:pt x="1066513" y="0"/>
                    <a:pt x="1109792" y="43279"/>
                    <a:pt x="1109792" y="96667"/>
                  </a:cubicBezTo>
                  <a:lnTo>
                    <a:pt x="1109792" y="844095"/>
                  </a:lnTo>
                  <a:cubicBezTo>
                    <a:pt x="1109792" y="897483"/>
                    <a:pt x="1066513" y="940762"/>
                    <a:pt x="1013126" y="940762"/>
                  </a:cubicBezTo>
                  <a:lnTo>
                    <a:pt x="96667" y="940762"/>
                  </a:lnTo>
                  <a:cubicBezTo>
                    <a:pt x="43279" y="940762"/>
                    <a:pt x="0" y="897483"/>
                    <a:pt x="0" y="844095"/>
                  </a:cubicBezTo>
                  <a:lnTo>
                    <a:pt x="0" y="96667"/>
                  </a:lnTo>
                  <a:cubicBezTo>
                    <a:pt x="0" y="43279"/>
                    <a:pt x="43279" y="0"/>
                    <a:pt x="96667" y="0"/>
                  </a:cubicBezTo>
                  <a:close/>
                </a:path>
              </a:pathLst>
            </a:custGeom>
            <a:solidFill>
              <a:srgbClr val="000000">
                <a:alpha val="0"/>
              </a:srgbClr>
            </a:solidFill>
            <a:ln w="95250" cap="flat" cmpd="sng">
              <a:solidFill>
                <a:srgbClr val="0A86D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g18301170dcf_0_2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9" name="Google Shape;159;g18301170dcf_0_28"/>
          <p:cNvGrpSpPr/>
          <p:nvPr/>
        </p:nvGrpSpPr>
        <p:grpSpPr>
          <a:xfrm>
            <a:off x="11864784" y="5464103"/>
            <a:ext cx="4084478" cy="3602604"/>
            <a:chOff x="0" y="-38100"/>
            <a:chExt cx="1109792" cy="978862"/>
          </a:xfrm>
        </p:grpSpPr>
        <p:sp>
          <p:nvSpPr>
            <p:cNvPr id="160" name="Google Shape;160;g18301170dcf_0_28"/>
            <p:cNvSpPr/>
            <p:nvPr/>
          </p:nvSpPr>
          <p:spPr>
            <a:xfrm>
              <a:off x="0" y="0"/>
              <a:ext cx="1109792" cy="940762"/>
            </a:xfrm>
            <a:custGeom>
              <a:avLst/>
              <a:gdLst/>
              <a:ahLst/>
              <a:cxnLst/>
              <a:rect l="l" t="t" r="r" b="b"/>
              <a:pathLst>
                <a:path w="1109792" h="940762" extrusionOk="0">
                  <a:moveTo>
                    <a:pt x="96667" y="0"/>
                  </a:moveTo>
                  <a:lnTo>
                    <a:pt x="1013126" y="0"/>
                  </a:lnTo>
                  <a:cubicBezTo>
                    <a:pt x="1066513" y="0"/>
                    <a:pt x="1109792" y="43279"/>
                    <a:pt x="1109792" y="96667"/>
                  </a:cubicBezTo>
                  <a:lnTo>
                    <a:pt x="1109792" y="844095"/>
                  </a:lnTo>
                  <a:cubicBezTo>
                    <a:pt x="1109792" y="897483"/>
                    <a:pt x="1066513" y="940762"/>
                    <a:pt x="1013126" y="940762"/>
                  </a:cubicBezTo>
                  <a:lnTo>
                    <a:pt x="96667" y="940762"/>
                  </a:lnTo>
                  <a:cubicBezTo>
                    <a:pt x="43279" y="940762"/>
                    <a:pt x="0" y="897483"/>
                    <a:pt x="0" y="844095"/>
                  </a:cubicBezTo>
                  <a:lnTo>
                    <a:pt x="0" y="96667"/>
                  </a:lnTo>
                  <a:cubicBezTo>
                    <a:pt x="0" y="43279"/>
                    <a:pt x="43279" y="0"/>
                    <a:pt x="96667" y="0"/>
                  </a:cubicBezTo>
                  <a:close/>
                </a:path>
              </a:pathLst>
            </a:custGeom>
            <a:solidFill>
              <a:srgbClr val="0A86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g18301170dcf_0_2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162" name="Google Shape;162;g18301170dcf_0_28"/>
          <p:cNvPicPr preferRelativeResize="0"/>
          <p:nvPr/>
        </p:nvPicPr>
        <p:blipFill rotWithShape="1">
          <a:blip r:embed="rId3">
            <a:alphaModFix/>
          </a:blip>
          <a:srcRect/>
          <a:stretch/>
        </p:blipFill>
        <p:spPr>
          <a:xfrm>
            <a:off x="15618665" y="2211107"/>
            <a:ext cx="2360067" cy="7206314"/>
          </a:xfrm>
          <a:prstGeom prst="rect">
            <a:avLst/>
          </a:prstGeom>
          <a:noFill/>
          <a:ln>
            <a:noFill/>
          </a:ln>
        </p:spPr>
      </p:pic>
      <p:sp>
        <p:nvSpPr>
          <p:cNvPr id="163" name="Google Shape;163;g18301170dcf_0_28"/>
          <p:cNvSpPr txBox="1"/>
          <p:nvPr/>
        </p:nvSpPr>
        <p:spPr>
          <a:xfrm>
            <a:off x="719700" y="4589400"/>
            <a:ext cx="6280800" cy="1108200"/>
          </a:xfrm>
          <a:prstGeom prst="rect">
            <a:avLst/>
          </a:prstGeom>
          <a:noFill/>
          <a:ln>
            <a:noFill/>
          </a:ln>
        </p:spPr>
        <p:txBody>
          <a:bodyPr spcFirstLastPara="1" wrap="square" lIns="0" tIns="0" rIns="0" bIns="0" anchor="t" anchorCtr="0">
            <a:spAutoFit/>
          </a:bodyPr>
          <a:lstStyle/>
          <a:p>
            <a:pPr marL="0" marR="0" lvl="0" indent="0" algn="l" rtl="0">
              <a:lnSpc>
                <a:spcPct val="101003"/>
              </a:lnSpc>
              <a:spcBef>
                <a:spcPts val="0"/>
              </a:spcBef>
              <a:spcAft>
                <a:spcPts val="0"/>
              </a:spcAft>
              <a:buClr>
                <a:srgbClr val="000000"/>
              </a:buClr>
              <a:buSzPts val="7200"/>
              <a:buFont typeface="Arial"/>
              <a:buNone/>
            </a:pPr>
            <a:r>
              <a:rPr lang="en-US" sz="7200">
                <a:latin typeface="Raleway Black"/>
                <a:ea typeface="Raleway Black"/>
                <a:cs typeface="Raleway Black"/>
                <a:sym typeface="Raleway Black"/>
              </a:rPr>
              <a:t>CONCLUSION</a:t>
            </a:r>
            <a:endParaRPr sz="7200" b="0" i="0" u="none" strike="noStrike" cap="none">
              <a:solidFill>
                <a:srgbClr val="000000"/>
              </a:solidFill>
              <a:latin typeface="Arial"/>
              <a:ea typeface="Arial"/>
              <a:cs typeface="Arial"/>
              <a:sym typeface="Arial"/>
            </a:endParaRPr>
          </a:p>
        </p:txBody>
      </p:sp>
      <p:sp>
        <p:nvSpPr>
          <p:cNvPr id="164" name="Google Shape;164;g18301170dcf_0_28"/>
          <p:cNvSpPr txBox="1"/>
          <p:nvPr/>
        </p:nvSpPr>
        <p:spPr>
          <a:xfrm>
            <a:off x="7898436" y="2211106"/>
            <a:ext cx="2847600" cy="523200"/>
          </a:xfrm>
          <a:prstGeom prst="rect">
            <a:avLst/>
          </a:prstGeom>
          <a:noFill/>
          <a:ln>
            <a:noFill/>
          </a:ln>
        </p:spPr>
        <p:txBody>
          <a:bodyPr spcFirstLastPara="1" wrap="square" lIns="0" tIns="0" rIns="0" bIns="0" anchor="t" anchorCtr="0">
            <a:spAutoFit/>
          </a:bodyPr>
          <a:lstStyle/>
          <a:p>
            <a:pPr marL="0" marR="0" lvl="0" indent="0" algn="l" rtl="0">
              <a:lnSpc>
                <a:spcPct val="101000"/>
              </a:lnSpc>
              <a:spcBef>
                <a:spcPts val="0"/>
              </a:spcBef>
              <a:spcAft>
                <a:spcPts val="0"/>
              </a:spcAft>
              <a:buClr>
                <a:srgbClr val="000000"/>
              </a:buClr>
              <a:buSzPts val="3399"/>
              <a:buFont typeface="Arial"/>
              <a:buNone/>
            </a:pPr>
            <a:r>
              <a:rPr lang="en-US" sz="3399" b="0" i="0" u="none" strike="noStrike" cap="none">
                <a:solidFill>
                  <a:srgbClr val="0A86DF"/>
                </a:solidFill>
                <a:latin typeface="Raleway Black"/>
                <a:ea typeface="Raleway Black"/>
                <a:cs typeface="Raleway Black"/>
                <a:sym typeface="Raleway Black"/>
              </a:rPr>
              <a:t>Reason 1</a:t>
            </a:r>
            <a:endParaRPr sz="1400" b="0" i="0" u="none" strike="noStrike" cap="none">
              <a:solidFill>
                <a:srgbClr val="000000"/>
              </a:solidFill>
              <a:latin typeface="Arial"/>
              <a:ea typeface="Arial"/>
              <a:cs typeface="Arial"/>
              <a:sym typeface="Arial"/>
            </a:endParaRPr>
          </a:p>
        </p:txBody>
      </p:sp>
      <p:sp>
        <p:nvSpPr>
          <p:cNvPr id="165" name="Google Shape;165;g18301170dcf_0_28"/>
          <p:cNvSpPr txBox="1"/>
          <p:nvPr/>
        </p:nvSpPr>
        <p:spPr>
          <a:xfrm>
            <a:off x="12195638" y="2185789"/>
            <a:ext cx="2847600" cy="523200"/>
          </a:xfrm>
          <a:prstGeom prst="rect">
            <a:avLst/>
          </a:prstGeom>
          <a:noFill/>
          <a:ln>
            <a:noFill/>
          </a:ln>
        </p:spPr>
        <p:txBody>
          <a:bodyPr spcFirstLastPara="1" wrap="square" lIns="0" tIns="0" rIns="0" bIns="0" anchor="t" anchorCtr="0">
            <a:spAutoFit/>
          </a:bodyPr>
          <a:lstStyle/>
          <a:p>
            <a:pPr marL="0" marR="0" lvl="0" indent="0" algn="l" rtl="0">
              <a:lnSpc>
                <a:spcPct val="101000"/>
              </a:lnSpc>
              <a:spcBef>
                <a:spcPts val="0"/>
              </a:spcBef>
              <a:spcAft>
                <a:spcPts val="0"/>
              </a:spcAft>
              <a:buClr>
                <a:srgbClr val="000000"/>
              </a:buClr>
              <a:buSzPts val="3399"/>
              <a:buFont typeface="Arial"/>
              <a:buNone/>
            </a:pPr>
            <a:r>
              <a:rPr lang="en-US" sz="3399" b="0" i="0" u="none" strike="noStrike" cap="none">
                <a:solidFill>
                  <a:srgbClr val="0A86DF"/>
                </a:solidFill>
                <a:latin typeface="Raleway Black"/>
                <a:ea typeface="Raleway Black"/>
                <a:cs typeface="Raleway Black"/>
                <a:sym typeface="Raleway Black"/>
              </a:rPr>
              <a:t>Reason 3</a:t>
            </a:r>
            <a:endParaRPr sz="1400" b="0" i="0" u="none" strike="noStrike" cap="none">
              <a:solidFill>
                <a:srgbClr val="000000"/>
              </a:solidFill>
              <a:latin typeface="Arial"/>
              <a:ea typeface="Arial"/>
              <a:cs typeface="Arial"/>
              <a:sym typeface="Arial"/>
            </a:endParaRPr>
          </a:p>
        </p:txBody>
      </p:sp>
      <p:sp>
        <p:nvSpPr>
          <p:cNvPr id="166" name="Google Shape;166;g18301170dcf_0_28"/>
          <p:cNvSpPr txBox="1"/>
          <p:nvPr/>
        </p:nvSpPr>
        <p:spPr>
          <a:xfrm>
            <a:off x="7845081" y="5921327"/>
            <a:ext cx="2847600" cy="523200"/>
          </a:xfrm>
          <a:prstGeom prst="rect">
            <a:avLst/>
          </a:prstGeom>
          <a:noFill/>
          <a:ln>
            <a:noFill/>
          </a:ln>
        </p:spPr>
        <p:txBody>
          <a:bodyPr spcFirstLastPara="1" wrap="square" lIns="0" tIns="0" rIns="0" bIns="0" anchor="t" anchorCtr="0">
            <a:spAutoFit/>
          </a:bodyPr>
          <a:lstStyle/>
          <a:p>
            <a:pPr marL="0" marR="0" lvl="0" indent="0" algn="l" rtl="0">
              <a:lnSpc>
                <a:spcPct val="101000"/>
              </a:lnSpc>
              <a:spcBef>
                <a:spcPts val="0"/>
              </a:spcBef>
              <a:spcAft>
                <a:spcPts val="0"/>
              </a:spcAft>
              <a:buClr>
                <a:srgbClr val="000000"/>
              </a:buClr>
              <a:buSzPts val="3399"/>
              <a:buFont typeface="Arial"/>
              <a:buNone/>
            </a:pPr>
            <a:r>
              <a:rPr lang="en-US" sz="3399" b="0" i="0" u="none" strike="noStrike" cap="none">
                <a:solidFill>
                  <a:srgbClr val="000000"/>
                </a:solidFill>
                <a:latin typeface="Raleway Black"/>
                <a:ea typeface="Raleway Black"/>
                <a:cs typeface="Raleway Black"/>
                <a:sym typeface="Raleway Black"/>
              </a:rPr>
              <a:t>Reason 2</a:t>
            </a:r>
            <a:endParaRPr sz="1400" b="0" i="0" u="none" strike="noStrike" cap="none">
              <a:solidFill>
                <a:srgbClr val="000000"/>
              </a:solidFill>
              <a:latin typeface="Arial"/>
              <a:ea typeface="Arial"/>
              <a:cs typeface="Arial"/>
              <a:sym typeface="Arial"/>
            </a:endParaRPr>
          </a:p>
        </p:txBody>
      </p:sp>
      <p:sp>
        <p:nvSpPr>
          <p:cNvPr id="167" name="Google Shape;167;g18301170dcf_0_28"/>
          <p:cNvSpPr txBox="1"/>
          <p:nvPr/>
        </p:nvSpPr>
        <p:spPr>
          <a:xfrm>
            <a:off x="12388823" y="5921327"/>
            <a:ext cx="2847600" cy="523200"/>
          </a:xfrm>
          <a:prstGeom prst="rect">
            <a:avLst/>
          </a:prstGeom>
          <a:noFill/>
          <a:ln>
            <a:noFill/>
          </a:ln>
        </p:spPr>
        <p:txBody>
          <a:bodyPr spcFirstLastPara="1" wrap="square" lIns="0" tIns="0" rIns="0" bIns="0" anchor="t" anchorCtr="0">
            <a:spAutoFit/>
          </a:bodyPr>
          <a:lstStyle/>
          <a:p>
            <a:pPr marL="0" marR="0" lvl="0" indent="0" algn="l" rtl="0">
              <a:lnSpc>
                <a:spcPct val="101000"/>
              </a:lnSpc>
              <a:spcBef>
                <a:spcPts val="0"/>
              </a:spcBef>
              <a:spcAft>
                <a:spcPts val="0"/>
              </a:spcAft>
              <a:buClr>
                <a:srgbClr val="000000"/>
              </a:buClr>
              <a:buSzPts val="3399"/>
              <a:buFont typeface="Arial"/>
              <a:buNone/>
            </a:pPr>
            <a:r>
              <a:rPr lang="en-US" sz="3399" b="0" i="0" u="none" strike="noStrike" cap="none">
                <a:solidFill>
                  <a:srgbClr val="FFFFFF"/>
                </a:solidFill>
                <a:latin typeface="Raleway Black"/>
                <a:ea typeface="Raleway Black"/>
                <a:cs typeface="Raleway Black"/>
                <a:sym typeface="Raleway Black"/>
              </a:rPr>
              <a:t>Reason 4</a:t>
            </a:r>
            <a:endParaRPr sz="1400" b="0" i="0" u="none" strike="noStrike" cap="none">
              <a:solidFill>
                <a:srgbClr val="000000"/>
              </a:solidFill>
              <a:latin typeface="Arial"/>
              <a:ea typeface="Arial"/>
              <a:cs typeface="Arial"/>
              <a:sym typeface="Arial"/>
            </a:endParaRPr>
          </a:p>
        </p:txBody>
      </p:sp>
      <p:sp>
        <p:nvSpPr>
          <p:cNvPr id="168" name="Google Shape;168;g18301170dcf_0_28"/>
          <p:cNvSpPr txBox="1"/>
          <p:nvPr/>
        </p:nvSpPr>
        <p:spPr>
          <a:xfrm>
            <a:off x="1505410" y="787534"/>
            <a:ext cx="1803600" cy="5856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3804"/>
              <a:buFont typeface="Arial"/>
              <a:buNone/>
            </a:pPr>
            <a:r>
              <a:rPr lang="en-US" sz="3804" b="0" i="0" u="none" strike="noStrike" cap="none" dirty="0">
                <a:solidFill>
                  <a:srgbClr val="0A86DF"/>
                </a:solidFill>
                <a:latin typeface="Raleway Black"/>
                <a:ea typeface="Raleway Black"/>
                <a:cs typeface="Raleway Black"/>
                <a:sym typeface="Raleway Black"/>
              </a:rPr>
              <a:t>0</a:t>
            </a:r>
            <a:r>
              <a:rPr lang="en-US" sz="3804" dirty="0">
                <a:solidFill>
                  <a:srgbClr val="0A86DF"/>
                </a:solidFill>
                <a:latin typeface="Raleway Black"/>
                <a:ea typeface="Raleway Black"/>
                <a:cs typeface="Raleway Black"/>
                <a:sym typeface="Raleway Black"/>
              </a:rPr>
              <a:t>8</a:t>
            </a:r>
            <a:endParaRPr sz="1400" b="0" i="0" u="none" strike="noStrike" cap="none" dirty="0">
              <a:solidFill>
                <a:srgbClr val="000000"/>
              </a:solidFill>
              <a:latin typeface="Arial"/>
              <a:ea typeface="Arial"/>
              <a:cs typeface="Arial"/>
              <a:sym typeface="Arial"/>
            </a:endParaRPr>
          </a:p>
        </p:txBody>
      </p:sp>
      <p:sp>
        <p:nvSpPr>
          <p:cNvPr id="169" name="Google Shape;169;g18301170dcf_0_28"/>
          <p:cNvSpPr txBox="1"/>
          <p:nvPr/>
        </p:nvSpPr>
        <p:spPr>
          <a:xfrm>
            <a:off x="549694" y="866274"/>
            <a:ext cx="1911300" cy="431700"/>
          </a:xfrm>
          <a:prstGeom prst="rect">
            <a:avLst/>
          </a:prstGeom>
          <a:noFill/>
          <a:ln>
            <a:noFill/>
          </a:ln>
        </p:spPr>
        <p:txBody>
          <a:bodyPr spcFirstLastPara="1" wrap="square" lIns="0" tIns="0" rIns="0" bIns="0" anchor="t" anchorCtr="0">
            <a:spAutoFit/>
          </a:bodyPr>
          <a:lstStyle/>
          <a:p>
            <a:pPr marL="0" marR="0" lvl="0" indent="0" algn="ctr" rtl="0">
              <a:lnSpc>
                <a:spcPct val="100998"/>
              </a:lnSpc>
              <a:spcBef>
                <a:spcPts val="0"/>
              </a:spcBef>
              <a:spcAft>
                <a:spcPts val="0"/>
              </a:spcAft>
              <a:buClr>
                <a:srgbClr val="000000"/>
              </a:buClr>
              <a:buSzPts val="2804"/>
              <a:buFont typeface="Arial"/>
              <a:buNone/>
            </a:pPr>
            <a:r>
              <a:rPr lang="en-US" sz="2804" b="0" i="0" u="none" strike="noStrike" cap="none" dirty="0">
                <a:solidFill>
                  <a:srgbClr val="000000"/>
                </a:solidFill>
                <a:latin typeface="Arial"/>
                <a:ea typeface="Arial"/>
                <a:cs typeface="Arial"/>
                <a:sym typeface="Arial"/>
              </a:rPr>
              <a:t>Page</a:t>
            </a:r>
            <a:endParaRPr sz="1400" b="0" i="0" u="none" strike="noStrike" cap="none" dirty="0">
              <a:solidFill>
                <a:srgbClr val="000000"/>
              </a:solidFill>
              <a:latin typeface="Arial"/>
              <a:ea typeface="Arial"/>
              <a:cs typeface="Arial"/>
              <a:sym typeface="Arial"/>
            </a:endParaRPr>
          </a:p>
        </p:txBody>
      </p:sp>
      <p:sp>
        <p:nvSpPr>
          <p:cNvPr id="170" name="Google Shape;170;g18301170dcf_0_28"/>
          <p:cNvSpPr txBox="1"/>
          <p:nvPr/>
        </p:nvSpPr>
        <p:spPr>
          <a:xfrm>
            <a:off x="7919307" y="3166143"/>
            <a:ext cx="3317400" cy="1345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1500"/>
              </a:spcBef>
              <a:spcAft>
                <a:spcPts val="0"/>
              </a:spcAft>
              <a:buClr>
                <a:srgbClr val="000000"/>
              </a:buClr>
              <a:buSzPts val="2000"/>
              <a:buFont typeface="Arial"/>
              <a:buNone/>
            </a:pPr>
            <a:r>
              <a:rPr lang="en-US" sz="2300">
                <a:solidFill>
                  <a:schemeClr val="lt1"/>
                </a:solidFill>
                <a:latin typeface="Lato"/>
                <a:ea typeface="Lato"/>
                <a:cs typeface="Lato"/>
                <a:sym typeface="Lato"/>
              </a:rPr>
              <a:t>EMI wallet can  be effective at managing one’s financial matters.</a:t>
            </a:r>
            <a:endParaRPr sz="2300" i="1" u="none" strike="noStrike" cap="none">
              <a:solidFill>
                <a:schemeClr val="lt1"/>
              </a:solidFill>
              <a:latin typeface="Lato"/>
              <a:ea typeface="Lato"/>
              <a:cs typeface="Lato"/>
              <a:sym typeface="Lato"/>
            </a:endParaRPr>
          </a:p>
        </p:txBody>
      </p:sp>
      <p:sp>
        <p:nvSpPr>
          <p:cNvPr id="171" name="Google Shape;171;g18301170dcf_0_28"/>
          <p:cNvSpPr txBox="1"/>
          <p:nvPr/>
        </p:nvSpPr>
        <p:spPr>
          <a:xfrm>
            <a:off x="12248304" y="2918193"/>
            <a:ext cx="3317400" cy="2336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1600"/>
              <a:buFont typeface="Arial"/>
              <a:buNone/>
            </a:pPr>
            <a:r>
              <a:rPr lang="en-US" sz="2300">
                <a:solidFill>
                  <a:schemeClr val="dk1"/>
                </a:solidFill>
                <a:latin typeface="Lato"/>
                <a:ea typeface="Lato"/>
                <a:cs typeface="Lato"/>
                <a:sym typeface="Lato"/>
              </a:rPr>
              <a:t>Saving money from one's monthly salary can be used to invest in stocks, therefore enhancing one's finances.</a:t>
            </a:r>
            <a:endParaRPr sz="2300" i="0" u="none" strike="noStrike" cap="none">
              <a:solidFill>
                <a:schemeClr val="dk1"/>
              </a:solidFill>
              <a:latin typeface="Lato"/>
              <a:ea typeface="Lato"/>
              <a:cs typeface="Lato"/>
              <a:sym typeface="Lato"/>
            </a:endParaRPr>
          </a:p>
        </p:txBody>
      </p:sp>
      <p:sp>
        <p:nvSpPr>
          <p:cNvPr id="172" name="Google Shape;172;g18301170dcf_0_28"/>
          <p:cNvSpPr txBox="1"/>
          <p:nvPr/>
        </p:nvSpPr>
        <p:spPr>
          <a:xfrm>
            <a:off x="7919307" y="6876364"/>
            <a:ext cx="3317400" cy="1345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1500"/>
              </a:spcBef>
              <a:spcAft>
                <a:spcPts val="0"/>
              </a:spcAft>
              <a:buClr>
                <a:srgbClr val="000000"/>
              </a:buClr>
              <a:buSzPts val="1800"/>
              <a:buFont typeface="Arial"/>
              <a:buNone/>
            </a:pPr>
            <a:r>
              <a:rPr lang="en-US" sz="2300">
                <a:solidFill>
                  <a:schemeClr val="dk1"/>
                </a:solidFill>
                <a:latin typeface="Lato"/>
                <a:ea typeface="Lato"/>
                <a:cs typeface="Lato"/>
                <a:sym typeface="Lato"/>
              </a:rPr>
              <a:t>The stress of having less money every month can avoided.</a:t>
            </a:r>
            <a:endParaRPr sz="2300" i="0" u="none" strike="noStrike" cap="none">
              <a:solidFill>
                <a:schemeClr val="dk1"/>
              </a:solidFill>
              <a:latin typeface="Lato"/>
              <a:ea typeface="Lato"/>
              <a:cs typeface="Lato"/>
              <a:sym typeface="Lato"/>
            </a:endParaRPr>
          </a:p>
        </p:txBody>
      </p:sp>
      <p:sp>
        <p:nvSpPr>
          <p:cNvPr id="173" name="Google Shape;173;g18301170dcf_0_28"/>
          <p:cNvSpPr txBox="1"/>
          <p:nvPr/>
        </p:nvSpPr>
        <p:spPr>
          <a:xfrm>
            <a:off x="12248304" y="6628564"/>
            <a:ext cx="3317400" cy="1840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2000"/>
              <a:buFont typeface="Arial"/>
              <a:buNone/>
            </a:pPr>
            <a:r>
              <a:rPr lang="en-US" sz="2300">
                <a:solidFill>
                  <a:schemeClr val="lt1"/>
                </a:solidFill>
                <a:latin typeface="Lato"/>
                <a:ea typeface="Lato"/>
                <a:cs typeface="Lato"/>
                <a:sym typeface="Lato"/>
              </a:rPr>
              <a:t>When EMI is not paid, money is auto-paid from multiple sources, thereby preventing penalties.</a:t>
            </a:r>
            <a:endParaRPr sz="2300" i="0" u="none" strike="noStrike" cap="none">
              <a:solidFill>
                <a:schemeClr val="lt1"/>
              </a:solidFill>
              <a:latin typeface="Lato"/>
              <a:ea typeface="Lato"/>
              <a:cs typeface="Lato"/>
              <a:sym typeface="Lato"/>
            </a:endParaRPr>
          </a:p>
        </p:txBody>
      </p:sp>
      <p:sp>
        <p:nvSpPr>
          <p:cNvPr id="174" name="Google Shape;174;g18301170dcf_0_28"/>
          <p:cNvSpPr txBox="1"/>
          <p:nvPr/>
        </p:nvSpPr>
        <p:spPr>
          <a:xfrm>
            <a:off x="13940860" y="598805"/>
            <a:ext cx="3785100" cy="3078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Clr>
                <a:srgbClr val="000000"/>
              </a:buClr>
              <a:buSzPts val="2000"/>
              <a:buFont typeface="Arial"/>
              <a:buNone/>
            </a:pPr>
            <a:r>
              <a:rPr lang="en-US" sz="2000" b="0" i="0" u="none" strike="noStrike" cap="none">
                <a:solidFill>
                  <a:srgbClr val="000000"/>
                </a:solidFill>
                <a:latin typeface="Roboto"/>
                <a:ea typeface="Roboto"/>
                <a:cs typeface="Roboto"/>
                <a:sym typeface="Roboto"/>
              </a:rPr>
              <a:t>REVA HACK 2022 &lt;/&gt;</a:t>
            </a:r>
            <a:endParaRPr sz="2000" b="0" i="0" u="none" strike="noStrike" cap="none">
              <a:solidFill>
                <a:srgbClr val="000000"/>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78"/>
        <p:cNvGrpSpPr/>
        <p:nvPr/>
      </p:nvGrpSpPr>
      <p:grpSpPr>
        <a:xfrm>
          <a:off x="0" y="0"/>
          <a:ext cx="0" cy="0"/>
          <a:chOff x="0" y="0"/>
          <a:chExt cx="0" cy="0"/>
        </a:xfrm>
      </p:grpSpPr>
      <p:cxnSp>
        <p:nvCxnSpPr>
          <p:cNvPr id="179" name="Google Shape;179;g18301170dcf_0_62"/>
          <p:cNvCxnSpPr/>
          <p:nvPr/>
        </p:nvCxnSpPr>
        <p:spPr>
          <a:xfrm>
            <a:off x="1028700" y="7990951"/>
            <a:ext cx="16230600" cy="0"/>
          </a:xfrm>
          <a:prstGeom prst="straightConnector1">
            <a:avLst/>
          </a:prstGeom>
          <a:noFill/>
          <a:ln w="19050" cap="flat" cmpd="sng">
            <a:solidFill>
              <a:srgbClr val="FFFFFF"/>
            </a:solidFill>
            <a:prstDash val="solid"/>
            <a:round/>
            <a:headEnd type="none" w="sm" len="sm"/>
            <a:tailEnd type="none" w="sm" len="sm"/>
          </a:ln>
        </p:spPr>
      </p:cxnSp>
      <p:sp>
        <p:nvSpPr>
          <p:cNvPr id="180" name="Google Shape;180;g18301170dcf_0_62"/>
          <p:cNvSpPr txBox="1"/>
          <p:nvPr/>
        </p:nvSpPr>
        <p:spPr>
          <a:xfrm>
            <a:off x="2956810" y="3416759"/>
            <a:ext cx="12374400" cy="4022100"/>
          </a:xfrm>
          <a:prstGeom prst="rect">
            <a:avLst/>
          </a:prstGeom>
          <a:noFill/>
          <a:ln>
            <a:noFill/>
          </a:ln>
        </p:spPr>
        <p:txBody>
          <a:bodyPr spcFirstLastPara="1" wrap="square" lIns="0" tIns="0" rIns="0" bIns="0" anchor="t" anchorCtr="0">
            <a:spAutoFit/>
          </a:bodyPr>
          <a:lstStyle/>
          <a:p>
            <a:pPr marL="0" marR="0" lvl="0" indent="0" algn="ctr" rtl="0">
              <a:lnSpc>
                <a:spcPct val="101000"/>
              </a:lnSpc>
              <a:spcBef>
                <a:spcPts val="0"/>
              </a:spcBef>
              <a:spcAft>
                <a:spcPts val="0"/>
              </a:spcAft>
              <a:buClr>
                <a:srgbClr val="000000"/>
              </a:buClr>
              <a:buSzPts val="13000"/>
              <a:buFont typeface="Arial"/>
              <a:buNone/>
            </a:pPr>
            <a:r>
              <a:rPr lang="en-US" sz="13000" b="0" i="0" u="none" cap="none" dirty="0">
                <a:solidFill>
                  <a:srgbClr val="FFFFFF"/>
                </a:solidFill>
                <a:latin typeface="Raleway Black"/>
                <a:ea typeface="Raleway Black"/>
                <a:cs typeface="Raleway Black"/>
                <a:sym typeface="Raleway Black"/>
              </a:rPr>
              <a:t>THANK</a:t>
            </a:r>
            <a:endParaRPr sz="1400" b="0" i="0" u="none" cap="none" dirty="0">
              <a:solidFill>
                <a:srgbClr val="000000"/>
              </a:solidFill>
              <a:latin typeface="Arial"/>
              <a:ea typeface="Arial"/>
              <a:cs typeface="Arial"/>
              <a:sym typeface="Arial"/>
            </a:endParaRPr>
          </a:p>
          <a:p>
            <a:pPr marL="0" marR="0" lvl="0" indent="0" algn="ctr" rtl="0">
              <a:lnSpc>
                <a:spcPct val="101000"/>
              </a:lnSpc>
              <a:spcBef>
                <a:spcPts val="0"/>
              </a:spcBef>
              <a:spcAft>
                <a:spcPts val="0"/>
              </a:spcAft>
              <a:buClr>
                <a:srgbClr val="000000"/>
              </a:buClr>
              <a:buSzPts val="13000"/>
              <a:buFont typeface="Arial"/>
              <a:buNone/>
            </a:pPr>
            <a:r>
              <a:rPr lang="en-US" sz="13000" b="0" i="0" u="none" cap="none" dirty="0">
                <a:solidFill>
                  <a:srgbClr val="FFFFFF"/>
                </a:solidFill>
                <a:latin typeface="Raleway Black"/>
                <a:ea typeface="Raleway Black"/>
                <a:cs typeface="Raleway Black"/>
                <a:sym typeface="Raleway Black"/>
              </a:rPr>
              <a:t>YOU!</a:t>
            </a:r>
            <a:endParaRPr sz="1400" b="0" i="0" u="none" cap="none" dirty="0">
              <a:solidFill>
                <a:srgbClr val="000000"/>
              </a:solidFill>
              <a:latin typeface="Arial"/>
              <a:ea typeface="Arial"/>
              <a:cs typeface="Arial"/>
              <a:sym typeface="Arial"/>
            </a:endParaRPr>
          </a:p>
        </p:txBody>
      </p:sp>
      <p:pic>
        <p:nvPicPr>
          <p:cNvPr id="181" name="Google Shape;181;g18301170dcf_0_62"/>
          <p:cNvPicPr preferRelativeResize="0"/>
          <p:nvPr/>
        </p:nvPicPr>
        <p:blipFill rotWithShape="1">
          <a:blip r:embed="rId3">
            <a:alphaModFix/>
          </a:blip>
          <a:srcRect/>
          <a:stretch/>
        </p:blipFill>
        <p:spPr>
          <a:xfrm>
            <a:off x="8135630" y="9139170"/>
            <a:ext cx="482959" cy="482959"/>
          </a:xfrm>
          <a:prstGeom prst="rect">
            <a:avLst/>
          </a:prstGeom>
          <a:noFill/>
          <a:ln>
            <a:noFill/>
          </a:ln>
        </p:spPr>
      </p:pic>
      <p:pic>
        <p:nvPicPr>
          <p:cNvPr id="182" name="Google Shape;182;g18301170dcf_0_62"/>
          <p:cNvPicPr preferRelativeResize="0"/>
          <p:nvPr/>
        </p:nvPicPr>
        <p:blipFill rotWithShape="1">
          <a:blip r:embed="rId4">
            <a:alphaModFix/>
          </a:blip>
          <a:srcRect/>
          <a:stretch/>
        </p:blipFill>
        <p:spPr>
          <a:xfrm>
            <a:off x="8866643" y="9145999"/>
            <a:ext cx="561119" cy="469300"/>
          </a:xfrm>
          <a:prstGeom prst="rect">
            <a:avLst/>
          </a:prstGeom>
          <a:noFill/>
          <a:ln>
            <a:noFill/>
          </a:ln>
        </p:spPr>
      </p:pic>
      <p:pic>
        <p:nvPicPr>
          <p:cNvPr id="183" name="Google Shape;183;g18301170dcf_0_62"/>
          <p:cNvPicPr preferRelativeResize="0"/>
          <p:nvPr/>
        </p:nvPicPr>
        <p:blipFill rotWithShape="1">
          <a:blip r:embed="rId5">
            <a:alphaModFix/>
          </a:blip>
          <a:srcRect/>
          <a:stretch/>
        </p:blipFill>
        <p:spPr>
          <a:xfrm>
            <a:off x="9676241" y="9145999"/>
            <a:ext cx="476129" cy="476129"/>
          </a:xfrm>
          <a:prstGeom prst="rect">
            <a:avLst/>
          </a:prstGeom>
          <a:noFill/>
          <a:ln>
            <a:noFill/>
          </a:ln>
        </p:spPr>
      </p:pic>
      <p:sp>
        <p:nvSpPr>
          <p:cNvPr id="184" name="Google Shape;184;g18301170dcf_0_62"/>
          <p:cNvSpPr txBox="1"/>
          <p:nvPr/>
        </p:nvSpPr>
        <p:spPr>
          <a:xfrm>
            <a:off x="4308023" y="8322945"/>
            <a:ext cx="9672000" cy="2772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1800"/>
              <a:buFont typeface="Arial"/>
              <a:buNone/>
            </a:pPr>
            <a:r>
              <a:rPr lang="en-US" sz="1800" b="0" i="0" u="none" cap="none">
                <a:solidFill>
                  <a:srgbClr val="FFFFFF"/>
                </a:solidFill>
                <a:latin typeface="Arial"/>
                <a:ea typeface="Arial"/>
                <a:cs typeface="Arial"/>
                <a:sym typeface="Arial"/>
              </a:rPr>
              <a:t>We will get back to you two weeks prior to the hackathon</a:t>
            </a:r>
            <a:endParaRPr sz="1400" b="0" i="0" u="none" cap="none">
              <a:solidFill>
                <a:srgbClr val="000000"/>
              </a:solidFill>
              <a:latin typeface="Arial"/>
              <a:ea typeface="Arial"/>
              <a:cs typeface="Arial"/>
              <a:sym typeface="Arial"/>
            </a:endParaRPr>
          </a:p>
        </p:txBody>
      </p:sp>
      <p:pic>
        <p:nvPicPr>
          <p:cNvPr id="185" name="Google Shape;185;g18301170dcf_0_62"/>
          <p:cNvPicPr preferRelativeResize="0"/>
          <p:nvPr/>
        </p:nvPicPr>
        <p:blipFill rotWithShape="1">
          <a:blip r:embed="rId6">
            <a:alphaModFix/>
          </a:blip>
          <a:srcRect t="15326" b="17247"/>
          <a:stretch/>
        </p:blipFill>
        <p:spPr>
          <a:xfrm>
            <a:off x="7157025" y="374800"/>
            <a:ext cx="3980350" cy="2684100"/>
          </a:xfrm>
          <a:prstGeom prst="rect">
            <a:avLst/>
          </a:prstGeom>
          <a:noFill/>
          <a:ln>
            <a:noFill/>
          </a:ln>
        </p:spPr>
      </p:pic>
      <p:sp>
        <p:nvSpPr>
          <p:cNvPr id="3" name="TextBox 2">
            <a:extLst>
              <a:ext uri="{FF2B5EF4-FFF2-40B4-BE49-F238E27FC236}">
                <a16:creationId xmlns:a16="http://schemas.microsoft.com/office/drawing/2014/main" id="{11D41E28-74E8-82D6-5239-C1065EBA80F1}"/>
              </a:ext>
            </a:extLst>
          </p:cNvPr>
          <p:cNvSpPr txBox="1"/>
          <p:nvPr/>
        </p:nvSpPr>
        <p:spPr>
          <a:xfrm>
            <a:off x="-2420470" y="1329962"/>
            <a:ext cx="9144000" cy="445058"/>
          </a:xfrm>
          <a:prstGeom prst="rect">
            <a:avLst/>
          </a:prstGeom>
          <a:noFill/>
        </p:spPr>
        <p:txBody>
          <a:bodyPr wrap="square">
            <a:spAutoFit/>
          </a:bodyPr>
          <a:lstStyle/>
          <a:p>
            <a:pPr marL="0" marR="0" lvl="0" indent="0" algn="ctr" rtl="0">
              <a:lnSpc>
                <a:spcPct val="100998"/>
              </a:lnSpc>
              <a:spcBef>
                <a:spcPts val="0"/>
              </a:spcBef>
              <a:spcAft>
                <a:spcPts val="0"/>
              </a:spcAft>
              <a:buClr>
                <a:srgbClr val="000000"/>
              </a:buClr>
              <a:buSzPts val="3804"/>
              <a:buFont typeface="Arial"/>
              <a:buNone/>
            </a:pPr>
            <a:r>
              <a:rPr lang="en-US" sz="2400" b="0" i="0" u="none" cap="none" dirty="0">
                <a:solidFill>
                  <a:srgbClr val="0A86DF"/>
                </a:solidFill>
                <a:latin typeface="Raleway Black"/>
                <a:ea typeface="Raleway Black"/>
                <a:cs typeface="Raleway Black"/>
                <a:sym typeface="Raleway Black"/>
              </a:rPr>
              <a:t>09</a:t>
            </a:r>
            <a:endParaRPr lang="en-US" sz="2400" b="0" i="0" u="none" cap="none" dirty="0">
              <a:solidFill>
                <a:srgbClr val="000000"/>
              </a:solidFill>
              <a:latin typeface="Arial"/>
              <a:ea typeface="Arial"/>
              <a:cs typeface="Arial"/>
              <a:sym typeface="Arial"/>
            </a:endParaRPr>
          </a:p>
        </p:txBody>
      </p:sp>
      <p:sp>
        <p:nvSpPr>
          <p:cNvPr id="5" name="TextBox 4">
            <a:extLst>
              <a:ext uri="{FF2B5EF4-FFF2-40B4-BE49-F238E27FC236}">
                <a16:creationId xmlns:a16="http://schemas.microsoft.com/office/drawing/2014/main" id="{74F27268-7E74-CA6D-98BC-F750276646CA}"/>
              </a:ext>
            </a:extLst>
          </p:cNvPr>
          <p:cNvSpPr txBox="1"/>
          <p:nvPr/>
        </p:nvSpPr>
        <p:spPr>
          <a:xfrm>
            <a:off x="-4021282" y="1197714"/>
            <a:ext cx="10356272" cy="354777"/>
          </a:xfrm>
          <a:prstGeom prst="rect">
            <a:avLst/>
          </a:prstGeom>
          <a:noFill/>
        </p:spPr>
        <p:txBody>
          <a:bodyPr wrap="square">
            <a:spAutoFit/>
          </a:bodyPr>
          <a:lstStyle/>
          <a:p>
            <a:pPr marL="0" marR="0" lvl="0" indent="0" algn="ctr" rtl="0">
              <a:lnSpc>
                <a:spcPct val="100998"/>
              </a:lnSpc>
              <a:spcBef>
                <a:spcPts val="0"/>
              </a:spcBef>
              <a:spcAft>
                <a:spcPts val="0"/>
              </a:spcAft>
              <a:buClr>
                <a:srgbClr val="000000"/>
              </a:buClr>
              <a:buSzPts val="2804"/>
              <a:buFont typeface="Arial"/>
              <a:buNone/>
            </a:pPr>
            <a:r>
              <a:rPr lang="en-US" sz="1800" b="0" i="0" u="none" cap="none" dirty="0">
                <a:solidFill>
                  <a:srgbClr val="000000"/>
                </a:solidFill>
                <a:latin typeface="Arial"/>
                <a:ea typeface="Arial"/>
                <a:cs typeface="Arial"/>
                <a:sym typeface="Arial"/>
              </a:rPr>
              <a:t>Page</a:t>
            </a:r>
            <a:endParaRPr lang="en-US" sz="1000" b="0" i="0" u="none" cap="none" dirty="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678</Words>
  <Application>Microsoft Office PowerPoint</Application>
  <PresentationFormat>Custom</PresentationFormat>
  <Paragraphs>69</Paragraphs>
  <Slides>9</Slides>
  <Notes>8</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Raleway Black</vt:lpstr>
      <vt:lpstr>Calibri Light</vt:lpstr>
      <vt:lpstr>Roboto</vt:lpstr>
      <vt:lpstr>Calibri</vt:lpstr>
      <vt:lpstr>Times New Roman</vt:lpstr>
      <vt:lpstr>Baumans</vt:lpstr>
      <vt:lpstr>Arial</vt:lpstr>
      <vt:lpstr>Lato</vt:lpstr>
      <vt:lpstr>Office Theme</vt:lpstr>
      <vt:lpstr>PowerPoint Presentation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subham ghosh</cp:lastModifiedBy>
  <cp:revision>1</cp:revision>
  <dcterms:created xsi:type="dcterms:W3CDTF">2006-08-16T00:00:00Z</dcterms:created>
  <dcterms:modified xsi:type="dcterms:W3CDTF">2022-11-13T05:15:59Z</dcterms:modified>
</cp:coreProperties>
</file>